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62" r:id="rId3"/>
    <p:sldId id="290" r:id="rId4"/>
    <p:sldId id="291" r:id="rId5"/>
    <p:sldId id="294" r:id="rId6"/>
    <p:sldId id="295" r:id="rId7"/>
    <p:sldId id="292" r:id="rId8"/>
    <p:sldId id="264" r:id="rId9"/>
    <p:sldId id="296" r:id="rId10"/>
    <p:sldId id="298" r:id="rId11"/>
    <p:sldId id="297" r:id="rId12"/>
    <p:sldId id="273" r:id="rId13"/>
    <p:sldId id="289" r:id="rId14"/>
    <p:sldId id="258" r:id="rId15"/>
    <p:sldId id="277" r:id="rId16"/>
    <p:sldId id="279" r:id="rId17"/>
    <p:sldId id="278" r:id="rId18"/>
    <p:sldId id="275" r:id="rId19"/>
    <p:sldId id="282" r:id="rId20"/>
    <p:sldId id="283" r:id="rId21"/>
    <p:sldId id="280" r:id="rId22"/>
    <p:sldId id="284" r:id="rId23"/>
    <p:sldId id="286" r:id="rId24"/>
    <p:sldId id="287" r:id="rId25"/>
    <p:sldId id="285" r:id="rId26"/>
    <p:sldId id="288" r:id="rId27"/>
    <p:sldId id="299" r:id="rId28"/>
    <p:sldId id="27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78" autoAdjust="0"/>
    <p:restoredTop sz="94660"/>
  </p:normalViewPr>
  <p:slideViewPr>
    <p:cSldViewPr>
      <p:cViewPr>
        <p:scale>
          <a:sx n="60" d="100"/>
          <a:sy n="60" d="100"/>
        </p:scale>
        <p:origin x="-1398" y="-10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http://kak-doehat.ru/images/242-gerb-penzy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google.ru/url?sa=i&amp;rct=j&amp;q=&amp;esrc=s&amp;source=images&amp;cd=&amp;cad=rja&amp;uact=8&amp;ved=0ahUKEwjv-5iP7sHJAhXmvXIKHRa-BuwQjRwIBw&amp;url=http://kak-doehat.ru/article/penza/&amp;psig=AFQjCNFmkEop-OjXhOf9VddB8UCt0HOWDg&amp;ust=1449306562141546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Мои документы\Desktop\iXUI5FT6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140" y="5704866"/>
            <a:ext cx="3015817" cy="114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Мои документы\Desktop\d7ff39b3badaf34ac8c664869ce2cd2f_i-5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17"/>
          <a:stretch/>
        </p:blipFill>
        <p:spPr bwMode="auto">
          <a:xfrm>
            <a:off x="0" y="-2875"/>
            <a:ext cx="9144000" cy="583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336549"/>
            <a:ext cx="9144000" cy="1497269"/>
          </a:xfrm>
          <a:solidFill>
            <a:schemeClr val="bg1">
              <a:lumMod val="65000"/>
              <a:alpha val="76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ПРОСВЕТИТЕЛЬСКИЙ ПРОЕКТ 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«ПАМЯТЬ И ГОРДОСТЬ В СЕРДЦАХ ПОКОЛЕНИЙ»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БАШМАКОВСКИЙ РАЙОН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D:\Мои документы\Desktop\сай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77272"/>
            <a:ext cx="3168352" cy="79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rc_mi" descr="http://kak-doehat.ru/images/242-gerb-penzy.png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6013957" y="5833819"/>
            <a:ext cx="544914" cy="734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6627658" y="6014929"/>
            <a:ext cx="2838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Законодательное Собрание Пензенской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007094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pic>
        <p:nvPicPr>
          <p:cNvPr id="2" name="Рисунок 1" descr="4. Кавалеры Славы 0001.jpg"/>
          <p:cNvPicPr>
            <a:picLocks noChangeAspect="1"/>
          </p:cNvPicPr>
          <p:nvPr/>
        </p:nvPicPr>
        <p:blipFill>
          <a:blip r:embed="rId3" cstate="print"/>
          <a:srcRect l="396" r="2343"/>
          <a:stretch>
            <a:fillRect/>
          </a:stretch>
        </p:blipFill>
        <p:spPr>
          <a:xfrm>
            <a:off x="214282" y="1000108"/>
            <a:ext cx="8740631" cy="46434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5984" y="5786454"/>
            <a:ext cx="65008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111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Орден Славы 1-й ст. первым в СССР получил   </a:t>
            </a:r>
            <a:r>
              <a:rPr lang="ru-RU" sz="220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Николай Залетов </a:t>
            </a:r>
            <a:r>
              <a:rPr lang="ru-R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— уроженец Сердобска</a:t>
            </a:r>
            <a:endParaRPr lang="ru-RU" sz="2200" b="1" dirty="0" smtClean="0">
              <a:solidFill>
                <a:schemeClr val="tx2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57166"/>
            <a:ext cx="82157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Полными кавалерами ордена Славы стали 49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пензенцев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3011839.png"/>
          <p:cNvPicPr>
            <a:picLocks noChangeAspect="1"/>
          </p:cNvPicPr>
          <p:nvPr/>
        </p:nvPicPr>
        <p:blipFill>
          <a:blip r:embed="rId4" cstate="print"/>
          <a:srcRect r="-2503"/>
          <a:stretch>
            <a:fillRect/>
          </a:stretch>
        </p:blipFill>
        <p:spPr>
          <a:xfrm>
            <a:off x="285719" y="5000636"/>
            <a:ext cx="2305221" cy="16198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00364" y="1571612"/>
            <a:ext cx="564360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22 марта 1992 г. было установлено звание Героя России</a:t>
            </a:r>
            <a:r>
              <a:rPr lang="ru-RU" sz="2400" b="1" dirty="0" smtClean="0"/>
              <a:t> </a:t>
            </a:r>
            <a:r>
              <a:rPr lang="ru-RU" sz="2400" dirty="0" smtClean="0"/>
              <a:t>— </a:t>
            </a:r>
            <a:r>
              <a:rPr lang="ru-RU" sz="2400" b="1" dirty="0" smtClean="0"/>
              <a:t>высшее звание, присваиваемое за заслуги перед государством и народом, связанные с совершением геройского подвига.</a:t>
            </a:r>
            <a:endParaRPr lang="ru-RU" sz="2200" b="1" dirty="0" smtClean="0"/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Этого звания удостоены более 1000 человек, в том числе летчик-космонавт </a:t>
            </a:r>
            <a:r>
              <a:rPr lang="ru-RU" sz="2200" b="1" i="1" dirty="0" err="1" smtClean="0"/>
              <a:t>Самокутяев</a:t>
            </a:r>
            <a:r>
              <a:rPr lang="ru-RU" sz="2200" b="1" i="1" dirty="0" smtClean="0"/>
              <a:t> Александр Михайлович </a:t>
            </a:r>
            <a:r>
              <a:rPr lang="ru-RU" sz="2200" b="1" dirty="0" smtClean="0"/>
              <a:t>уроженец Пензы.</a:t>
            </a:r>
            <a:endParaRPr lang="ru-RU" sz="2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214290"/>
            <a:ext cx="70378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Звание Героя Российской Федерации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8914" name="Picture 2" descr="https://upload.wikimedia.org/wikipedia/commons/1/18/Hero_of_the_Russian_Federation_med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1897189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pic>
        <p:nvPicPr>
          <p:cNvPr id="1026" name="Picture 2" descr="C:\Молодёжный парламент при ЗС\проект память и гордость ы\People\baikov\Pi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314"/>
            <a:ext cx="3571900" cy="3977116"/>
          </a:xfrm>
          <a:prstGeom prst="rect">
            <a:avLst/>
          </a:prstGeom>
          <a:noFill/>
        </p:spPr>
      </p:pic>
      <p:pic>
        <p:nvPicPr>
          <p:cNvPr id="9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357430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57158" y="4071942"/>
            <a:ext cx="376417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Байков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r"/>
            <a:r>
              <a:rPr lang="ru-RU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Семен Григорьевич</a:t>
            </a:r>
            <a:endParaRPr lang="ru-RU" sz="3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5143512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Командир саперного взвода 50-го отдельного моторизованного инженерного батальона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1571612"/>
            <a:ext cx="42862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Младший лейтенант Семён </a:t>
            </a:r>
            <a:r>
              <a:rPr lang="ru-RU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Байков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2-4 июля 1941 года со своими бойцами минировал мост через реку Великая у посёлка </a:t>
            </a:r>
            <a:r>
              <a:rPr lang="ru-RU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Корытово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(ныне в черте города Псков) и вёл его охрану. </a:t>
            </a:r>
          </a:p>
          <a:p>
            <a:pPr algn="just">
              <a:defRPr/>
            </a:pPr>
            <a:endParaRPr lang="ru-RU" sz="2000" b="1" dirty="0" smtClean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Ценой жизни подорвал мост.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endParaRPr lang="ru-RU" sz="2000" b="1" dirty="0" smtClean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Высшее звание Героя Советского Союза за совершенный подвиг  Семён </a:t>
            </a:r>
            <a:r>
              <a:rPr lang="ru-RU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Байков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получил первым </a:t>
            </a:r>
          </a:p>
          <a:p>
            <a:pPr algn="just">
              <a:defRPr/>
            </a:pP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среди воинов инженерных частей</a:t>
            </a:r>
            <a:endParaRPr lang="ru-RU" sz="2000" b="1" dirty="0" smtClean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86182" y="571480"/>
            <a:ext cx="50613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085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Родился в 1914 году в селе </a:t>
            </a:r>
            <a:r>
              <a:rPr lang="ru-RU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Кандиевка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7" y="0"/>
            <a:ext cx="9131525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142984"/>
            <a:ext cx="850112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Times New Roman" pitchFamily="18" charset="0"/>
              </a:rPr>
              <a:t>Расположение Пскова на путях к Ленинграду – крупнейшему центру определяло его место в планах «молниеносной войны» гитлеровского командования. Острие удара наступающей группы армий «Север» проходило через Даугавпилс и Псков. По мере возрастания угрозы захвата Пскова командование приняло решение о взрыве мостов через р. Великую и ее притоки.  Все автодорожные мосты, прикрывавшие подступы к городу, были подорваны. Сохранился только железнодорожный мост, у которого несла охрану группа из 7 саперов под руководством С.Г. </a:t>
            </a:r>
            <a:r>
              <a:rPr lang="ru-RU" sz="20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Times New Roman" pitchFamily="18" charset="0"/>
              </a:rPr>
              <a:t>Байкова</a:t>
            </a: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Times New Roman" pitchFamily="18" charset="0"/>
              </a:rPr>
              <a:t>. Мост был уже заминирован, но по нему переправлялись отступавшие бойцы 41-го стрелкового корпуса. В случае немедленного взрыва моста значительная часть их осталась бы на левом берегу Великой и попала бы в плен, поэтому с взрывом тянули до последнего. Когда приказ о взрыве был получен, саперы увидели, что к мосту с боем пробивается советский артиллерийский дивизион. </a:t>
            </a:r>
            <a:r>
              <a:rPr lang="ru-RU" sz="20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Times New Roman" pitchFamily="18" charset="0"/>
              </a:rPr>
              <a:t>Байков</a:t>
            </a: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Times New Roman" pitchFamily="18" charset="0"/>
              </a:rPr>
              <a:t> решил пропустить артдивизион, а потом подорвать мост. </a:t>
            </a:r>
            <a:endParaRPr lang="ru-RU" sz="2000" b="1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428604"/>
            <a:ext cx="4751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Подвиг сапёра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C:\всё в одной\патриотизм\39cf56a88eb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42852"/>
            <a:ext cx="2911632" cy="1584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ilipoc.ru/attaches/posts/heroes/2013-04-03/nadya-bogdanova-goryachee-serdtse-yunoy-partizanki/36d237c2e7dcde453e076c477816c3f1.jpg"/>
          <p:cNvPicPr>
            <a:picLocks noChangeAspect="1" noChangeArrowheads="1"/>
          </p:cNvPicPr>
          <p:nvPr/>
        </p:nvPicPr>
        <p:blipFill>
          <a:blip r:embed="rId2" cstate="print"/>
          <a:srcRect b="5843"/>
          <a:stretch>
            <a:fillRect/>
          </a:stretch>
        </p:blipFill>
        <p:spPr bwMode="auto">
          <a:xfrm>
            <a:off x="0" y="2253888"/>
            <a:ext cx="9144000" cy="4604112"/>
          </a:xfrm>
          <a:prstGeom prst="rect">
            <a:avLst/>
          </a:prstGeom>
          <a:noFill/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85720" y="285728"/>
            <a:ext cx="6286544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Под огнем артиллеристы переправились, но вслед за ними к мосту устремились немецкие танки. Попытка взорвать мост с помощью подрывной машинки не удалась (провода были перебиты). Тогда саперы вместе с командиром бросились на мост и использовали в качестве детонаторов гранаты. Мост вместе с ворвавшимися на него танками рухнул в воду. </a:t>
            </a:r>
            <a:endParaRPr lang="ru-RU" sz="1900" b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 descr="C:\Documents and Settings\Elena\Desktop\Байков\портр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14290"/>
            <a:ext cx="2195512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0_6f519_6ec53e8a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2285992"/>
            <a:ext cx="1524003" cy="1450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pic>
        <p:nvPicPr>
          <p:cNvPr id="29698" name="Picture 2" descr="C:\Молодёжный парламент при ЗС\проект память и гордость ы\People\boronin\Pi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61415"/>
            <a:ext cx="3786214" cy="4215743"/>
          </a:xfrm>
          <a:prstGeom prst="rect">
            <a:avLst/>
          </a:prstGeom>
          <a:noFill/>
        </p:spPr>
      </p:pic>
      <p:pic>
        <p:nvPicPr>
          <p:cNvPr id="9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428868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14282" y="4429132"/>
            <a:ext cx="391966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БОРОНИН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Никифор Данилович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5572140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Командир отделения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215-го стрелкового полка</a:t>
            </a:r>
            <a:endParaRPr lang="ru-RU" sz="2000" b="1" dirty="0" smtClean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36843" y="428604"/>
            <a:ext cx="34390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085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5 мая 1901 года</a:t>
            </a:r>
          </a:p>
          <a:p>
            <a:pPr lvl="0" indent="45085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 селе </a:t>
            </a:r>
            <a:r>
              <a:rPr lang="ru-RU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Митрофаново</a:t>
            </a:r>
            <a:endParaRPr lang="ru-RU" sz="2000" b="1" dirty="0" smtClean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29124" y="2143116"/>
            <a:ext cx="4286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Сержант Никифор </a:t>
            </a:r>
            <a:r>
              <a:rPr lang="ru-RU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Боронин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23 июня 1944 года при прорыве вражеской обороны около деревни Замошье (Витебская область) вместе с подчинёнными первым ворвался в посёлок городского типа Шумилино. </a:t>
            </a:r>
          </a:p>
          <a:p>
            <a:pPr algn="just"/>
            <a:endParaRPr lang="ru-RU" sz="200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 этом бою лично уничтожил 25 фашистов и 4 взял в плен. 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785794"/>
            <a:ext cx="85011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fa5f3a2099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85727"/>
            <a:ext cx="4267896" cy="3195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57158" y="285728"/>
            <a:ext cx="39290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При форсировании реки Западная Двина отделение Никифора </a:t>
            </a:r>
            <a:r>
              <a:rPr lang="ru-RU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Боронина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захватило на её правом берегу плацдарм и удерживало его до подхода подкрепления.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43372" y="557214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Звание Героя 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Советского Союза присвоено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22 июля 1944 года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Рисунок 7" descr="Безырмянны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81245">
            <a:off x="553314" y="2344138"/>
            <a:ext cx="5089282" cy="3800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4282" y="4143380"/>
            <a:ext cx="461536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ВИДОВ </a:t>
            </a:r>
          </a:p>
          <a:p>
            <a:pPr algn="r"/>
            <a:r>
              <a:rPr lang="ru-RU" sz="3200" b="1" dirty="0" err="1" smtClean="0">
                <a:solidFill>
                  <a:srgbClr val="FF0000"/>
                </a:solidFill>
              </a:rPr>
              <a:t>Ферапонт</a:t>
            </a:r>
            <a:r>
              <a:rPr lang="ru-RU" sz="3200" b="1" dirty="0" smtClean="0">
                <a:solidFill>
                  <a:srgbClr val="FF0000"/>
                </a:solidFill>
              </a:rPr>
              <a:t> Никифорович 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pic>
        <p:nvPicPr>
          <p:cNvPr id="30722" name="Picture 2" descr="C:\Молодёжный парламент при ЗС\проект память и гордость ы\People\vidov\Pi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77624"/>
            <a:ext cx="3728503" cy="415148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28596" y="5214950"/>
            <a:ext cx="442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Командир орудийного расчета 45-мм орудия истребительно-противотанковой артиллерийской батареи 210 гвардейского стрелкового полка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786314" y="4286256"/>
            <a:ext cx="3937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Кавалер ордена Славы трех степеней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43372" y="285728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2 июня 1922 г. в селе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Митрофаново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00562" y="1142984"/>
            <a:ext cx="42148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16 декабря 1943 г. в бою у деревни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Хохонино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(Псковская область) при прорыве обороны противника гвардии старший сержант Видов со своим расчетом действовал в боевых порядках стрелковых подразделений. Метким огнем артиллеристы уничтожили наблюдательный пункт, 4 огневые точки и свыше 10 немцев. Награжден орденом Славы 3-й степени.</a:t>
            </a:r>
            <a:endParaRPr lang="ru-RU" dirty="0"/>
          </a:p>
        </p:txBody>
      </p:sp>
      <p:pic>
        <p:nvPicPr>
          <p:cNvPr id="9" name="Рисунок 8" descr="3011839.png"/>
          <p:cNvPicPr>
            <a:picLocks noChangeAspect="1"/>
          </p:cNvPicPr>
          <p:nvPr/>
        </p:nvPicPr>
        <p:blipFill>
          <a:blip r:embed="rId4" cstate="print"/>
          <a:srcRect r="-2503"/>
          <a:stretch>
            <a:fillRect/>
          </a:stretch>
        </p:blipFill>
        <p:spPr>
          <a:xfrm>
            <a:off x="5500694" y="4643446"/>
            <a:ext cx="2643238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7" y="0"/>
            <a:ext cx="9131525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785794"/>
            <a:ext cx="85011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29190" y="642918"/>
            <a:ext cx="3857652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b="1" dirty="0" smtClean="0">
                <a:solidFill>
                  <a:schemeClr val="bg1"/>
                </a:solidFill>
              </a:rPr>
              <a:t>15 мая 1944 года в бою в районе деревни Гора гвардии старший сержант Видов выкатил орудие на прямую наводку и уничтожил дзот противника с пулеметом и его расчетом. Награжден орденом Славы 3-й степени повторно. </a:t>
            </a:r>
            <a:endParaRPr lang="ru-RU" sz="1900" dirty="0" smtClean="0">
              <a:solidFill>
                <a:schemeClr val="bg1"/>
              </a:solidFill>
            </a:endParaRPr>
          </a:p>
        </p:txBody>
      </p:sp>
      <p:pic>
        <p:nvPicPr>
          <p:cNvPr id="13" name="Рисунок 12" descr="2.jpg"/>
          <p:cNvPicPr>
            <a:picLocks noChangeAspect="1"/>
          </p:cNvPicPr>
          <p:nvPr/>
        </p:nvPicPr>
        <p:blipFill>
          <a:blip r:embed="rId3" cstate="print"/>
          <a:srcRect t="2441"/>
          <a:stretch>
            <a:fillRect/>
          </a:stretch>
        </p:blipFill>
        <p:spPr>
          <a:xfrm>
            <a:off x="6215074" y="3357562"/>
            <a:ext cx="2449832" cy="3231578"/>
          </a:xfrm>
          <a:prstGeom prst="rect">
            <a:avLst/>
          </a:prstGeom>
        </p:spPr>
      </p:pic>
      <p:pic>
        <p:nvPicPr>
          <p:cNvPr id="14" name="Рисунок 13" descr="197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85728"/>
            <a:ext cx="4373905" cy="315467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85720" y="3786190"/>
            <a:ext cx="5643602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b="1" dirty="0" smtClean="0">
                <a:solidFill>
                  <a:schemeClr val="bg1"/>
                </a:solidFill>
              </a:rPr>
              <a:t>2 февраля 1945 г. в бою у села </a:t>
            </a:r>
            <a:r>
              <a:rPr lang="ru-RU" sz="1900" b="1" dirty="0" err="1" smtClean="0">
                <a:solidFill>
                  <a:schemeClr val="bg1"/>
                </a:solidFill>
              </a:rPr>
              <a:t>Риши</a:t>
            </a:r>
            <a:r>
              <a:rPr lang="ru-RU" sz="1900" b="1" dirty="0" smtClean="0">
                <a:solidFill>
                  <a:schemeClr val="bg1"/>
                </a:solidFill>
              </a:rPr>
              <a:t> (Латвия) Видов выкатил свое орудие перед боевыми порядками пехоты и прямой наводкой ликвидировал 2 пулемета. Награжден орденом Славы 2-й ст.</a:t>
            </a:r>
            <a:r>
              <a:rPr lang="ru-RU" sz="1900" b="1" dirty="0" smtClean="0"/>
              <a:t> </a:t>
            </a:r>
            <a:r>
              <a:rPr lang="ru-RU" sz="1900" b="1" dirty="0" smtClean="0">
                <a:solidFill>
                  <a:schemeClr val="bg1"/>
                </a:solidFill>
              </a:rPr>
              <a:t>В июле 1945 года был демобилизован. Указом Президиума Верховного Совета СССР от 10 ноября 1970 года в порядке </a:t>
            </a:r>
            <a:r>
              <a:rPr lang="ru-RU" sz="1900" b="1" dirty="0" err="1" smtClean="0">
                <a:solidFill>
                  <a:schemeClr val="bg1"/>
                </a:solidFill>
              </a:rPr>
              <a:t>перенаграждения</a:t>
            </a:r>
            <a:r>
              <a:rPr lang="ru-RU" sz="1900" b="1" dirty="0" smtClean="0">
                <a:solidFill>
                  <a:schemeClr val="bg1"/>
                </a:solidFill>
              </a:rPr>
              <a:t> Видов награжден орденом Славы 1-й ст. Стал полным кавалером ордена Славы. </a:t>
            </a:r>
            <a:endParaRPr lang="ru-RU" sz="1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71472" y="4357694"/>
            <a:ext cx="323793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ДАДАЕВ 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Степан Павлович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572140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Стрелок 17-го гвардейского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стрелкового полка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357686" y="214290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29058" y="357166"/>
            <a:ext cx="478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28 октября 1902 года 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 селе Сосновка 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2770" name="Picture 2" descr="C:\Молодёжный парламент при ЗС\проект память и гордость ы\People\dadaev\Pi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88083"/>
            <a:ext cx="3500462" cy="3897574"/>
          </a:xfrm>
          <a:prstGeom prst="rect">
            <a:avLst/>
          </a:prstGeom>
          <a:noFill/>
        </p:spPr>
      </p:pic>
      <p:pic>
        <p:nvPicPr>
          <p:cNvPr id="11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643182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071934" y="5786454"/>
            <a:ext cx="46434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Звание Героя Советского Союза присвоено 29.06.45 г. посмертно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43372" y="142873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Парторг роты гвардии старшина Степан </a:t>
            </a:r>
            <a:r>
              <a:rPr lang="ru-RU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Дадаев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26 апреля 1945 года в составе десанта успешно форсировал пролив, соединяющий Балтийское море с заливом </a:t>
            </a:r>
            <a:r>
              <a:rPr lang="ru-RU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Фришес-Хафф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(ныне Калининградский залив) и в числе первых высадился на косе </a:t>
            </a:r>
            <a:r>
              <a:rPr lang="ru-RU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Фрише-Нерунг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(ныне Балтийская коса). Воодушевляя бойцов личным примером, отразил вместе с ними 4 контратаки противника, и плацдарм был удержан. Погиб в этом бою. 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5f6556107617b19dccf824c66120645f.jpg"/>
          <p:cNvPicPr>
            <a:picLocks noChangeAspect="1"/>
          </p:cNvPicPr>
          <p:nvPr/>
        </p:nvPicPr>
        <p:blipFill>
          <a:blip r:embed="rId2" cstate="print"/>
          <a:srcRect b="73958"/>
          <a:stretch>
            <a:fillRect/>
          </a:stretch>
        </p:blipFill>
        <p:spPr>
          <a:xfrm>
            <a:off x="0" y="4786322"/>
            <a:ext cx="9144000" cy="2071678"/>
          </a:xfrm>
          <a:prstGeom prst="rect">
            <a:avLst/>
          </a:prstGeom>
        </p:spPr>
      </p:pic>
      <p:pic>
        <p:nvPicPr>
          <p:cNvPr id="4" name="Рисунок 3" descr="4. Кавалеры Славы 0001.jpg"/>
          <p:cNvPicPr>
            <a:picLocks noChangeAspect="1"/>
          </p:cNvPicPr>
          <p:nvPr/>
        </p:nvPicPr>
        <p:blipFill>
          <a:blip r:embed="rId3" cstate="print"/>
          <a:srcRect r="2343"/>
          <a:stretch>
            <a:fillRect/>
          </a:stretch>
        </p:blipFill>
        <p:spPr>
          <a:xfrm>
            <a:off x="-37216" y="0"/>
            <a:ext cx="9181216" cy="485776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5720" y="3929066"/>
            <a:ext cx="88582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ГЕРОИ РОДИНЫ – </a:t>
            </a:r>
          </a:p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НАШИ ЗЕМЛЯКИ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" name="Рисунок 14" descr="0_6f519_6ec53e8a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5000636"/>
            <a:ext cx="1524003" cy="1450851"/>
          </a:xfrm>
          <a:prstGeom prst="rect">
            <a:avLst/>
          </a:prstGeo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Герой Советского Союза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4282" y="4143380"/>
            <a:ext cx="363573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ДУНАЕВ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Михаил Никитович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357686" y="214290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C:\Молодёжный парламент при ЗС\проект память и гордость ы\People\dunaev\Pi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6596"/>
            <a:ext cx="3500462" cy="3897573"/>
          </a:xfrm>
          <a:prstGeom prst="rect">
            <a:avLst/>
          </a:prstGeom>
          <a:noFill/>
        </p:spPr>
      </p:pic>
      <p:pic>
        <p:nvPicPr>
          <p:cNvPr id="11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500306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286248" y="357166"/>
            <a:ext cx="4357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в 1923 году в селе Ольшанка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5286388"/>
            <a:ext cx="3571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Командир огневого взвода 125 гвардейского артиллерийского полка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71934" y="564357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Звание Героя Советского Союза 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присвоено 19.04.45 г. посмертно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86248" y="2071678"/>
            <a:ext cx="43576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Гвардии лейтенант Михаил Дунаев отличился в бою 14 января 1945 года в районе населенного пункта </a:t>
            </a:r>
            <a:r>
              <a:rPr lang="ru-RU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Альт-Будупёнен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западнее города </a:t>
            </a:r>
            <a:r>
              <a:rPr lang="ru-RU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Шталлупёнен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(г. Нестеров Калининградской обл.)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7" y="0"/>
            <a:ext cx="9131525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785794"/>
            <a:ext cx="85011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Knoked_panzer_kia_1943.jpg"/>
          <p:cNvPicPr>
            <a:picLocks noChangeAspect="1"/>
          </p:cNvPicPr>
          <p:nvPr/>
        </p:nvPicPr>
        <p:blipFill>
          <a:blip r:embed="rId3" cstate="print"/>
          <a:srcRect b="22923"/>
          <a:stretch>
            <a:fillRect/>
          </a:stretch>
        </p:blipFill>
        <p:spPr>
          <a:xfrm>
            <a:off x="428596" y="1000108"/>
            <a:ext cx="8215370" cy="456753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28596" y="5572140"/>
            <a:ext cx="8143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Огневой взвод Михаила Дунаева подбил несколько танков, в бою он заменил выбывшего из строя наводчика и лично поджёг 4 танка. Был ранен, но остался в строю. Погиб в этом бою. 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14480" y="214290"/>
            <a:ext cx="55978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Подвиг Михаила Дунаева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4282" y="4429132"/>
            <a:ext cx="401725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ЗАХАРОВ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Василий Григорьевич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357686" y="214290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6248" y="285728"/>
            <a:ext cx="44285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в 1916 году в селе </a:t>
            </a:r>
            <a:r>
              <a:rPr lang="ru-RU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Гаугеровка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4818" name="Picture 2" descr="C:\Молодёжный парламент при ЗС\проект память и гордость ы\People\zaharov\Pi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69519"/>
            <a:ext cx="3714776" cy="4136201"/>
          </a:xfrm>
          <a:prstGeom prst="rect">
            <a:avLst/>
          </a:prstGeom>
          <a:noFill/>
        </p:spPr>
      </p:pic>
      <p:pic>
        <p:nvPicPr>
          <p:cNvPr id="11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500306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42910" y="5500702"/>
            <a:ext cx="30062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Стрелок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300-го стрелкового полка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357686" y="1071546"/>
            <a:ext cx="435771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Участник советско-финляндской войны 1939-40 гг. Рядовой Василий Захаров принял командование подразделением и 10 марта 1940 года вывел его из кольца окружения. При штурме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Виипури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(г. Выборг) активно действовал по подавлению пулемётных гнёзд, уничтожению снайперов и автоматчиков врага.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Участник Великой Отечественной войны с 1941 г. Погиб в бою 1 января 1942 года в районе города Белев.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71934" y="578645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Звание Героя Советского Союза присвоено 21 марта 40 года </a:t>
            </a:r>
            <a:endParaRPr lang="ru-RU" sz="2000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pic>
        <p:nvPicPr>
          <p:cNvPr id="37890" name="Picture 2" descr="http://dmitrovsk1943.mybb.ru/uploads/000b/dd/53/830-1-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57166"/>
            <a:ext cx="2786082" cy="427199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85720" y="4643446"/>
            <a:ext cx="393909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МАКСИН </a:t>
            </a:r>
          </a:p>
          <a:p>
            <a:pPr algn="r"/>
            <a:r>
              <a:rPr lang="ru-RU" sz="3200" b="1" dirty="0" err="1" smtClean="0">
                <a:solidFill>
                  <a:srgbClr val="FF0000"/>
                </a:solidFill>
              </a:rPr>
              <a:t>Ксенофонт</a:t>
            </a:r>
            <a:r>
              <a:rPr lang="ru-RU" sz="3200" b="1" dirty="0" smtClean="0">
                <a:solidFill>
                  <a:srgbClr val="FF0000"/>
                </a:solidFill>
              </a:rPr>
              <a:t> Павлович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357686" y="214290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143248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43438" y="5786454"/>
            <a:ext cx="4000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Звание Героя Советского Союза 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присвоено 16.10.43 г. посмертно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715016"/>
            <a:ext cx="3857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Командир батальона 205 гвардейского стрелкового полка 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143372" y="1214422"/>
            <a:ext cx="464347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Батальон 205 гвардейского стрелкового полка под командованием гвардии капитана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Ксенофонта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Максина в ходе боёв 05-10 июля 1943 года уничтожил 18 танков.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chemeClr val="tx2">
                  <a:lumMod val="20000"/>
                  <a:lumOff val="80000"/>
                </a:schemeClr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Принимал участие в освобождении городов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Глухов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(Сумская область) и Бахмач (Черниговская область).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Погиб в бою 14 сентября 1943 года.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29124" y="357166"/>
            <a:ext cx="43398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в 1911 году в селе Троицкое 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7" y="0"/>
            <a:ext cx="9131525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785794"/>
            <a:ext cx="85011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000108"/>
            <a:ext cx="85011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Перед Максиным поставили боевую задачу - совершить 20 километровый бросок в направлении сёл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Евлашовка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и Комаровка, разгромить эти укреплённые опорные пункты врага и выйти на перекрёсток дорог Нежин - Чернигов - Киев. Совершив бросок, батальон подошёл к сёлам. Неожиданно он был обстрелян артиллерийским и миномётным огнём. "Засада", — мелькнуло в голове у комбата. Он быстро оценил обстановку, перестроил боевые порядки батальона и ударил в северо-западном направлении на село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Евлашовка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единственное место, через которое можно было пробиться. Максин поднял в атаку подразделения и повёл на врага, возглавив переднюю цепь. Воодушевлённые примером командира, гвардейцы стремительно ударили по врагу.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2" name="Рисунок 11" descr="Battle_of_Kamenka_1941_1.jpg"/>
          <p:cNvPicPr>
            <a:picLocks noChangeAspect="1"/>
          </p:cNvPicPr>
          <p:nvPr/>
        </p:nvPicPr>
        <p:blipFill>
          <a:blip r:embed="rId3" cstate="print"/>
          <a:srcRect t="26198"/>
          <a:stretch>
            <a:fillRect/>
          </a:stretch>
        </p:blipFill>
        <p:spPr>
          <a:xfrm>
            <a:off x="357158" y="4035882"/>
            <a:ext cx="4500594" cy="245107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928794" y="285728"/>
            <a:ext cx="53130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Последний бой Максина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29190" y="3929066"/>
            <a:ext cx="38576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Гитлеровцы не выдержали такой атаки и побежали. Более 500 трупов своих солдат и офицеров оставили фашисты на поле боя между сёлами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Евлашовка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и Комаровка. Многих боевых друзей не досчитались и в гвардейских ротах. Среди погибших был и их командир — гвардии капитан Максин.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2844" y="4286256"/>
            <a:ext cx="455163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МОХОВ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Константин Григорьевич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357686" y="214290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29124" y="428604"/>
            <a:ext cx="43029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26.9.1923 года в Башмаково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5429264"/>
            <a:ext cx="4429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Командир батареи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13-го гвардейского стрелкового полка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8913" name="Picture 1" descr="C:\Молодёжный парламент при ЗС\проект память и гордость ы\People\mohov\Pi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90"/>
            <a:ext cx="3714776" cy="4136200"/>
          </a:xfrm>
          <a:prstGeom prst="rect">
            <a:avLst/>
          </a:prstGeom>
          <a:noFill/>
        </p:spPr>
      </p:pic>
      <p:pic>
        <p:nvPicPr>
          <p:cNvPr id="11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500306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4429124" y="1214422"/>
            <a:ext cx="42862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Гвардии лейтенант Константин Мохов в бою за село </a:t>
            </a:r>
            <a:r>
              <a:rPr lang="ru-RU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Войцехы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(12 км восточнее города </a:t>
            </a:r>
            <a:r>
              <a:rPr lang="ru-RU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Гурово-Илавецке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Польша) 5 февраля 1945 года, оставшись один из расчёта, артиллерийским огнём подбил БТР. Когда пушка была повреждена, вступил в рукопашную схватку и погиб. 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86248" y="578645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Звание Героя Советского Союза 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присвоено 19.04.45 г. посмертно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14348" y="4643446"/>
            <a:ext cx="333533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СТРИЖКОВ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Матвей Петрович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357686" y="214290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5715016"/>
            <a:ext cx="3357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Механик-водитель танка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332-го танкового батальона 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7686" y="357166"/>
            <a:ext cx="42137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4.08.1914  г.  в селе Громок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0962" name="Picture 2" descr="C:\Молодёжный парламент при ЗС\проект память и гордость ы\People\strijkov\Pi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3643338" cy="4056658"/>
          </a:xfrm>
          <a:prstGeom prst="rect">
            <a:avLst/>
          </a:prstGeom>
          <a:noFill/>
        </p:spPr>
      </p:pic>
      <p:pic>
        <p:nvPicPr>
          <p:cNvPr id="11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000372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143504" y="59293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Звание Героя Советского Союза 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присвоено 10 января 1944 года 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4" name="Рисунок 13" descr="ao_t34_tan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3643314"/>
            <a:ext cx="3937645" cy="2443130"/>
          </a:xfrm>
          <a:prstGeom prst="rect">
            <a:avLst/>
          </a:prstGeom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214810" y="1142984"/>
            <a:ext cx="442915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Младший сержант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Стрижков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отличился при прорыве обороны противника юго-восточнее посёлка Пуща-Водица (ныне в черте Киева). 5 ноября 1943 года экипаж танка совершил смелый манёвр и первым вышел на шоссе Киев-Житомир, отрезая пути отхода противнику.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7" y="0"/>
            <a:ext cx="9131525" cy="6858000"/>
          </a:xfrm>
          <a:prstGeom prst="rect">
            <a:avLst/>
          </a:prstGeom>
        </p:spPr>
      </p:pic>
      <p:pic>
        <p:nvPicPr>
          <p:cNvPr id="40962" name="Picture 2" descr="http://www.defree.ru/publications/p01/foto/394_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3" y="142851"/>
            <a:ext cx="8786875" cy="6502289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785794"/>
            <a:ext cx="85011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142852"/>
            <a:ext cx="50720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уличных боях в г. Фастов </a:t>
            </a:r>
          </a:p>
          <a:p>
            <a:pPr algn="r"/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экипаж танка уничтожил несколько огневых точек противника </a:t>
            </a:r>
            <a:endParaRPr lang="ru-RU" sz="2400" dirty="0"/>
          </a:p>
        </p:txBody>
      </p:sp>
      <p:pic>
        <p:nvPicPr>
          <p:cNvPr id="9" name="Рисунок 8" descr="0_6f519_6ec53e8a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6644" y="1857364"/>
            <a:ext cx="1524003" cy="1450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beeab85046ca201d73bb9d129bcfc3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717631"/>
            <a:ext cx="2674620" cy="22250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63688" y="2132856"/>
            <a:ext cx="54180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МЫ ПОМНИМ И ГОРДИМСЯ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14744" y="1928802"/>
            <a:ext cx="492922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Первый по времени учреждения российский орден, высшая награда Российской империи до 1917 года. </a:t>
            </a:r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Первым кавалером ордена стал дипломат Фёдор  Головин  в 1699 году, который имел вотчину в с. </a:t>
            </a:r>
            <a:r>
              <a:rPr lang="ru-RU" sz="2200" b="1" dirty="0" err="1" smtClean="0"/>
              <a:t>Ломовка</a:t>
            </a:r>
            <a:r>
              <a:rPr lang="ru-RU" sz="2200" b="1" dirty="0" smtClean="0"/>
              <a:t> Пензенской губернии.</a:t>
            </a:r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В 1998 году орден был восстановлен как высшая награда Российской Федерации.</a:t>
            </a:r>
            <a:endParaRPr lang="ru-RU" sz="2200" b="1" dirty="0"/>
          </a:p>
        </p:txBody>
      </p:sp>
      <p:pic>
        <p:nvPicPr>
          <p:cNvPr id="8" name="Рисунок 7" descr="orden-11-1-AndreiPervozva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714488"/>
            <a:ext cx="3381911" cy="38576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85786" y="285728"/>
            <a:ext cx="773609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Императорский орден 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Святого апостола Андрея Первозванного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57554" y="1010245"/>
            <a:ext cx="535785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Императорский Военный орден Святого Великомученика и Победоносца Георгия  (Орден Святого Георгия). </a:t>
            </a:r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Утвержден 26 ноября 1769 года. Восстановлен Указом Президента РФ 8 августа 2000 г. На мраморных плитах Георгиевского зала Московского Кремля высечено 11 тысяч имен награжденных. </a:t>
            </a:r>
          </a:p>
          <a:p>
            <a:pPr algn="just"/>
            <a:r>
              <a:rPr lang="ru-RU" sz="2200" b="1" dirty="0" smtClean="0"/>
              <a:t>Орден имел 4 степени</a:t>
            </a:r>
          </a:p>
          <a:p>
            <a:pPr algn="just"/>
            <a:r>
              <a:rPr lang="ru-RU" sz="2200" b="1" dirty="0" smtClean="0"/>
              <a:t>Полных Георгиевских кавалеров - 4 (все фельдмаршалы)</a:t>
            </a:r>
          </a:p>
          <a:p>
            <a:pPr algn="just"/>
            <a:r>
              <a:rPr lang="ru-RU" sz="2200" b="1" dirty="0" smtClean="0"/>
              <a:t>Трижды Георгиевских кавалеров - 3 полководца.</a:t>
            </a:r>
          </a:p>
          <a:p>
            <a:pPr algn="just"/>
            <a:r>
              <a:rPr lang="ru-RU" sz="2200" b="1" dirty="0" smtClean="0"/>
              <a:t>Кавалеров 3-й ст. -  выявлено 6 </a:t>
            </a:r>
            <a:r>
              <a:rPr lang="ru-RU" sz="2200" b="1" dirty="0" err="1" smtClean="0"/>
              <a:t>пензенцев</a:t>
            </a:r>
            <a:endParaRPr lang="ru-RU" sz="2200" b="1" dirty="0" smtClean="0"/>
          </a:p>
          <a:p>
            <a:pPr algn="just"/>
            <a:r>
              <a:rPr lang="ru-RU" sz="2200" b="1" dirty="0" smtClean="0"/>
              <a:t>Кавалеров 4-й </a:t>
            </a:r>
            <a:r>
              <a:rPr lang="ru-RU" sz="2200" b="1" dirty="0" err="1" smtClean="0"/>
              <a:t>ст</a:t>
            </a:r>
            <a:r>
              <a:rPr lang="ru-RU" sz="2200" b="1" dirty="0" smtClean="0"/>
              <a:t> - выявлено 57 </a:t>
            </a:r>
            <a:r>
              <a:rPr lang="ru-RU" sz="2200" b="1" dirty="0" err="1" smtClean="0"/>
              <a:t>пензенцев</a:t>
            </a:r>
            <a:endParaRPr lang="ru-RU" sz="2200" b="1" dirty="0"/>
          </a:p>
        </p:txBody>
      </p:sp>
      <p:pic>
        <p:nvPicPr>
          <p:cNvPr id="1026" name="Picture 2" descr="Знак ордена Св. Георгия 4-й ст. 1850-е го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3116"/>
            <a:ext cx="2357454" cy="26403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214290"/>
            <a:ext cx="56266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32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Первая Георгиевская награда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abregeorg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0"/>
            <a:ext cx="60977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32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Золотое оружие «За храбрость»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4714884"/>
            <a:ext cx="49292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«Жалуется оно генералам, штаб- и обер-офицерам за выдающиеся воинские подвиги, требующие несомненного самопожертвования». За время первой мировой войны золотое Георгиевское оружие с надписью</a:t>
            </a:r>
            <a:r>
              <a:rPr lang="ru-RU" sz="2000" b="1" baseline="-25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«За храбрость» получили 8 </a:t>
            </a:r>
            <a:r>
              <a:rPr lang="ru-RU" sz="2000" b="1" dirty="0" err="1" smtClean="0">
                <a:solidFill>
                  <a:schemeClr val="bg1"/>
                </a:solidFill>
                <a:latin typeface="Monotype Corsiva" pitchFamily="66" charset="0"/>
              </a:rPr>
              <a:t>пензенцев</a:t>
            </a:r>
            <a:endParaRPr lang="ru-RU" sz="2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71480"/>
            <a:ext cx="5357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Наградное оружие в Российской империи в 1807-1917 гг., причисленное к статусу государственного</a:t>
            </a:r>
            <a:r>
              <a:rPr lang="ru-RU" b="1" baseline="30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ордена. В 1913 г. официально введено как</a:t>
            </a:r>
            <a:r>
              <a:rPr lang="ru-RU" b="1" baseline="30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Георгиевское оружие. 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214290"/>
            <a:ext cx="598298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Знак отличия военного ордена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(Георгиевский крест)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7890" name="Picture 2" descr="https://upload.wikimedia.org/wikipedia/commons/thumb/3/39/George-Cross-3-_st.jpg/640px-George-Cross-3-_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64"/>
            <a:ext cx="2643206" cy="3097507"/>
          </a:xfrm>
          <a:prstGeom prst="rect">
            <a:avLst/>
          </a:prstGeom>
          <a:noFill/>
        </p:spPr>
      </p:pic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3214678" y="1571612"/>
            <a:ext cx="542928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11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Для награждения нижних чинов (солдат и унтер-офицеров) за выдающуюся храбрость в бою против неприятеля в 1807 г. был установлен, Знак отличия Военного ордена в форме Георгиевского креста. </a:t>
            </a:r>
          </a:p>
          <a:p>
            <a:pPr lvl="0" indent="4111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B статуте 1913 г. закреплено официальное название Георгиевский крест. При учреждении солдатский крест степеней не имел. В марте 1856 г. царским указом введены 4 степени, награждение которыми производилось последовательно. С 1914 до 1917 гг. было вручено (то есть в основном за подвиги в Первой мировой войне) 1 млн. 589 тыс. крестов разных степе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 Narrow" pitchFamily="34" charset="0"/>
              </a:rPr>
              <a:t>ней.</a:t>
            </a:r>
            <a:r>
              <a:rPr lang="ru-RU" sz="2000" dirty="0" smtClean="0"/>
              <a:t> </a:t>
            </a:r>
          </a:p>
          <a:p>
            <a:pPr lvl="0" indent="4111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/>
              <a:t>Удалось выявить 14 полных Георгиевских </a:t>
            </a:r>
            <a:r>
              <a:rPr lang="ru-RU" sz="2000" b="1" dirty="0" err="1" smtClean="0"/>
              <a:t>кавалеров-пензенцев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 Narrow" pitchFamily="34" charset="0"/>
            </a:endParaRPr>
          </a:p>
          <a:p>
            <a:pPr marL="0" marR="0" lvl="0" indent="411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00364" y="1214422"/>
            <a:ext cx="564360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16 апреля 1934 г. ЦИК СССР учредил почетное звание Героя Советского Союза - высшую степень отличия для лиц, которые имеют выдающиеся заслуги, связанные с совершением героиче­ского подвига.</a:t>
            </a:r>
          </a:p>
          <a:p>
            <a:pPr algn="just"/>
            <a:r>
              <a:rPr lang="ru-RU" sz="2200" b="1" dirty="0" smtClean="0"/>
              <a:t>Указом Президиума Верховного Совета СССР от 1 августа 1939 г. для Героев Советского Союза учреждена медаль «Золотая Звезда», которая вместе </a:t>
            </a:r>
            <a:r>
              <a:rPr lang="ru-RU" sz="2200" b="1" dirty="0" err="1" smtClean="0"/>
              <a:t>c</a:t>
            </a:r>
            <a:r>
              <a:rPr lang="ru-RU" sz="2200" b="1" dirty="0" smtClean="0"/>
              <a:t> орденом Ленина вручалась награжденным.</a:t>
            </a:r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Память о Героях Советского Союза и Георгиевских кавалерах, связанных с Пензенским краем, увековечена в названиях населенных пунктов.</a:t>
            </a:r>
            <a:endParaRPr lang="ru-RU" sz="2200" b="1" dirty="0"/>
          </a:p>
        </p:txBody>
      </p:sp>
      <p:pic>
        <p:nvPicPr>
          <p:cNvPr id="3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00240"/>
            <a:ext cx="1714512" cy="321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57290" y="214290"/>
            <a:ext cx="60919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Звание Героя Советского Союза 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f6556107617b19dccf824c66120645f.jpg"/>
          <p:cNvPicPr>
            <a:picLocks noChangeAspect="1"/>
          </p:cNvPicPr>
          <p:nvPr/>
        </p:nvPicPr>
        <p:blipFill>
          <a:blip r:embed="rId2" cstate="print"/>
          <a:srcRect b="73958"/>
          <a:stretch>
            <a:fillRect/>
          </a:stretch>
        </p:blipFill>
        <p:spPr>
          <a:xfrm>
            <a:off x="0" y="4786322"/>
            <a:ext cx="9144000" cy="2071678"/>
          </a:xfrm>
          <a:prstGeom prst="rect">
            <a:avLst/>
          </a:prstGeom>
        </p:spPr>
      </p:pic>
      <p:pic>
        <p:nvPicPr>
          <p:cNvPr id="4" name="Рисунок 3" descr="ссмсм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1408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57290" y="6143644"/>
            <a:ext cx="56636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ГЕРОЕВ ИМЕНА ПОСЁЛКИ ОБРЕЛИ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011839.png"/>
          <p:cNvPicPr>
            <a:picLocks noChangeAspect="1"/>
          </p:cNvPicPr>
          <p:nvPr/>
        </p:nvPicPr>
        <p:blipFill>
          <a:blip r:embed="rId2" cstate="print"/>
          <a:srcRect r="-2503"/>
          <a:stretch>
            <a:fillRect/>
          </a:stretch>
        </p:blipFill>
        <p:spPr>
          <a:xfrm>
            <a:off x="214282" y="2143116"/>
            <a:ext cx="3714776" cy="26103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43616" y="357166"/>
            <a:ext cx="47678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Кавалеры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рдена 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Славы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929058" y="1500174"/>
            <a:ext cx="4929222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11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8 ноября 1943 года в СССР был учрежден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трехстепенный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(1, 2 и 3 ст.)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Орден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Славы для награждения лиц рядового и сержантского состава. При его введении было решено обратиться к славным боевым традициям прошлого - к знакам отличия военного ордена - Георгиевским крестам.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Преемственность вводимой новой награды подчёркивалась прежде всего - тем, что для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Ордена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Славы была взята </a:t>
            </a:r>
            <a:r>
              <a:rPr lang="ru-RU" sz="2200" b="1" dirty="0">
                <a:latin typeface="+mj-lt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еоргиевская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лента.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1696</Words>
  <Application>Microsoft Office PowerPoint</Application>
  <PresentationFormat>Экран (4:3)</PresentationFormat>
  <Paragraphs>137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ПРОСВЕТИТЕЛЬСКИЙ ПРОЕКТ  «ПАМЯТЬ И ГОРДОСТЬ В СЕРДЦАХ ПОКОЛЕНИЙ» БАШМАКОВСКИЙ РАЙОН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Молодежный парламент</cp:lastModifiedBy>
  <cp:revision>161</cp:revision>
  <dcterms:modified xsi:type="dcterms:W3CDTF">2020-01-17T13:15:27Z</dcterms:modified>
</cp:coreProperties>
</file>