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62" r:id="rId3"/>
    <p:sldId id="302" r:id="rId4"/>
    <p:sldId id="303" r:id="rId5"/>
    <p:sldId id="304" r:id="rId6"/>
    <p:sldId id="305" r:id="rId7"/>
    <p:sldId id="307" r:id="rId8"/>
    <p:sldId id="308" r:id="rId9"/>
    <p:sldId id="309" r:id="rId10"/>
    <p:sldId id="310" r:id="rId11"/>
    <p:sldId id="311" r:id="rId12"/>
    <p:sldId id="273" r:id="rId13"/>
    <p:sldId id="290" r:id="rId14"/>
    <p:sldId id="291" r:id="rId15"/>
    <p:sldId id="312" r:id="rId16"/>
    <p:sldId id="292" r:id="rId17"/>
    <p:sldId id="293" r:id="rId18"/>
    <p:sldId id="295" r:id="rId19"/>
    <p:sldId id="294" r:id="rId20"/>
    <p:sldId id="297" r:id="rId21"/>
    <p:sldId id="298" r:id="rId22"/>
    <p:sldId id="296" r:id="rId23"/>
    <p:sldId id="299" r:id="rId24"/>
    <p:sldId id="300" r:id="rId25"/>
    <p:sldId id="289" r:id="rId26"/>
    <p:sldId id="301" r:id="rId27"/>
    <p:sldId id="277" r:id="rId28"/>
    <p:sldId id="27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58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http://kak-doehat.ru/images/242-gerb-penzy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ru/url?sa=i&amp;rct=j&amp;q=&amp;esrc=s&amp;source=images&amp;cd=&amp;cad=rja&amp;uact=8&amp;ved=0ahUKEwjv-5iP7sHJAhXmvXIKHRa-BuwQjRwIBw&amp;url=http://kak-doehat.ru/article/penza/&amp;psig=AFQjCNFmkEop-OjXhOf9VddB8UCt0HOWDg&amp;ust=1449306562141546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Desktop\iXUI5FT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40" y="5704866"/>
            <a:ext cx="3015817" cy="1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Мои документы\Desktop\d7ff39b3badaf34ac8c664869ce2cd2f_i-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7"/>
          <a:stretch/>
        </p:blipFill>
        <p:spPr bwMode="auto">
          <a:xfrm>
            <a:off x="0" y="-2875"/>
            <a:ext cx="9144000" cy="58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36549"/>
            <a:ext cx="9144000" cy="1497269"/>
          </a:xfrm>
          <a:solidFill>
            <a:schemeClr val="bg1">
              <a:lumMod val="65000"/>
              <a:alpha val="76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ПРОСВЕТИТЕЛЬСКИЙ ПРОЕКТ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«ПАМЯТЬ И ГОРДОСТЬ В СЕРДЦАХ ПОКОЛЕНИЙ»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БЕКОВСКИЙ РАЙОН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Мои документы\Desktop\сай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3168352" cy="7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rc_mi" descr="http://kak-doehat.ru/images/242-gerb-penzy.pn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013957" y="5833819"/>
            <a:ext cx="544914" cy="73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627658" y="6014929"/>
            <a:ext cx="283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Законодательное Собрание Пензенской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0473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2" name="Рисунок 1" descr="4. Кавалеры Славы 0001.jpg"/>
          <p:cNvPicPr>
            <a:picLocks noChangeAspect="1"/>
          </p:cNvPicPr>
          <p:nvPr/>
        </p:nvPicPr>
        <p:blipFill>
          <a:blip r:embed="rId3" cstate="print"/>
          <a:srcRect l="396" r="2343"/>
          <a:stretch>
            <a:fillRect/>
          </a:stretch>
        </p:blipFill>
        <p:spPr>
          <a:xfrm>
            <a:off x="214282" y="1000108"/>
            <a:ext cx="8740631" cy="46434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5786454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11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Орден Славы 1-й ст. первым в СССР получил   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  <a:r>
              <a:rPr lang="ru-RU" sz="22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Николай </a:t>
            </a:r>
            <a:r>
              <a:rPr lang="ru-RU" sz="22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Залетов 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— уроженец Сердобска</a:t>
            </a:r>
            <a:endParaRPr lang="ru-RU" sz="2200" b="1" dirty="0" smtClean="0">
              <a:solidFill>
                <a:schemeClr val="tx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8215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Полными кавалерами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Ордена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Славы стали 49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пензенцев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3011839.png"/>
          <p:cNvPicPr>
            <a:picLocks noChangeAspect="1"/>
          </p:cNvPicPr>
          <p:nvPr/>
        </p:nvPicPr>
        <p:blipFill>
          <a:blip r:embed="rId4" cstate="print"/>
          <a:srcRect r="-2503"/>
          <a:stretch>
            <a:fillRect/>
          </a:stretch>
        </p:blipFill>
        <p:spPr>
          <a:xfrm>
            <a:off x="285719" y="5000636"/>
            <a:ext cx="2305221" cy="1619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571612"/>
            <a:ext cx="56436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22 марта 1992 г. было установлено звание Героя России</a:t>
            </a:r>
            <a:r>
              <a:rPr lang="ru-RU" sz="2400" b="1" dirty="0" smtClean="0"/>
              <a:t> </a:t>
            </a:r>
            <a:r>
              <a:rPr lang="ru-RU" sz="2400" dirty="0" smtClean="0"/>
              <a:t>— </a:t>
            </a:r>
            <a:r>
              <a:rPr lang="ru-RU" sz="2400" b="1" dirty="0" smtClean="0"/>
              <a:t>высшее звание, присваиваемое за заслуги перед государством и народом, связанные с совершением геройского подвига.</a:t>
            </a:r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Этого звания удостоены более 1000 человек, в том числе летчик-космонавт </a:t>
            </a:r>
            <a:r>
              <a:rPr lang="ru-RU" sz="2200" b="1" i="1" dirty="0" err="1" smtClean="0"/>
              <a:t>Самокутяев</a:t>
            </a:r>
            <a:r>
              <a:rPr lang="ru-RU" sz="2200" b="1" i="1" dirty="0" smtClean="0"/>
              <a:t> Александр Михайлович </a:t>
            </a:r>
            <a:r>
              <a:rPr lang="ru-RU" sz="2200" b="1" dirty="0" smtClean="0"/>
              <a:t>уроженец Пензы.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14290"/>
            <a:ext cx="7037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Российской Федерации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4" name="Picture 2" descr="https://upload.wikimedia.org/wikipedia/commons/1/18/Hero_of_the_Russian_Federation_med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1897189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2012" y="4071942"/>
            <a:ext cx="3864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СШИВНОВ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Петр Спиридонович 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2" descr="C:\Молодёжный парламент при ЗС\проект память и гордость ы\People\sshivn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69929"/>
            <a:ext cx="3357586" cy="3738489"/>
          </a:xfrm>
          <a:prstGeom prst="rect">
            <a:avLst/>
          </a:prstGeom>
          <a:noFill/>
        </p:spPr>
      </p:pic>
      <p:pic>
        <p:nvPicPr>
          <p:cNvPr id="17" name="Рисунок 16" descr="86649588_3996605_Ordena_Pobedi_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357430"/>
            <a:ext cx="1516063" cy="240479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5500702"/>
            <a:ext cx="3643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67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Матрос 1 статьи крейсера "Варяг"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357686" y="928670"/>
            <a:ext cx="44291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67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Матрос Пётр Спиридонович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Сшивнов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участвовал в бою при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Чемульпо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(во время боя санитар).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6738" algn="l"/>
              </a:tabLst>
            </a:pPr>
            <a:endParaRPr lang="ru-RU" b="1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67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 февраля 1904 года (по новому стилю) "Варяг" под командованием капитана 1 ранга Всеволода Руднева и канонерская лодка "Кореец", заблокированные в порту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Чемульпо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эскадрой японских кораблей из 6 крейсеров и 8 миноносцев, получили ультиматум сдаться на милость неприятеля.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6738" algn="l"/>
              </a:tabLst>
            </a:pPr>
            <a:endParaRPr lang="ru-RU" b="1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6738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ответ на это было принято решение идти на прорыв и вступить в неравный бой.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000760" y="6072206"/>
            <a:ext cx="253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Георгиевский кавалер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643042" y="5214950"/>
            <a:ext cx="1082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1876 – 1968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357166"/>
            <a:ext cx="4751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Подвиг сапёра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6" descr="kreisera-rus-00137.jpg"/>
          <p:cNvPicPr>
            <a:picLocks noChangeAspect="1"/>
          </p:cNvPicPr>
          <p:nvPr/>
        </p:nvPicPr>
        <p:blipFill>
          <a:blip r:embed="rId3" cstate="print"/>
          <a:srcRect t="7218"/>
          <a:stretch>
            <a:fillRect/>
          </a:stretch>
        </p:blipFill>
        <p:spPr>
          <a:xfrm>
            <a:off x="214282" y="214290"/>
            <a:ext cx="8643998" cy="64160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285728"/>
            <a:ext cx="7072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 ходе ожесточенной артиллерийской дуэли "Варяг" получил большие повреждения, но не спустил Андреевский флаг и предпочел пленению гибель корабля. Моряки открыли кингстоны и затопили крейсер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472" y="4429132"/>
            <a:ext cx="36134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ДУБРОВИН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Михаил Яковлевич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285728"/>
            <a:ext cx="4930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20.07.1913 г. в деревне Покровка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57864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24 марта 1945 г. посмертно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007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батареи 696-го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истребительно-противотанкового артиллерийского полка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5842" name="Picture 2" descr="C:\Молодёжный парламент при ЗС\проект память и гордость ы\People\dubrovin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12396"/>
            <a:ext cx="3643338" cy="4056658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286248" y="1500174"/>
            <a:ext cx="44291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Капитан Михаил Дубровин не раз отличался в боях.  23 июня 1944 года в районе юго-восточнее Витебска уничтожил огнём своей батареи 2 миномётных батареи врага и десятки гитлеровцев.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21 июля 1944 г. М. Дубровин погиб.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pic>
        <p:nvPicPr>
          <p:cNvPr id="1026" name="Picture 2" descr="http://waralbum.ru/wp-content/uploads/2011/04/Detroyed_Panther_Ausf_G.jpg"/>
          <p:cNvPicPr>
            <a:picLocks noChangeAspect="1" noChangeArrowheads="1"/>
          </p:cNvPicPr>
          <p:nvPr/>
        </p:nvPicPr>
        <p:blipFill>
          <a:blip r:embed="rId3"/>
          <a:srcRect r="6557"/>
          <a:stretch>
            <a:fillRect/>
          </a:stretch>
        </p:blipFill>
        <p:spPr bwMode="auto">
          <a:xfrm>
            <a:off x="214282" y="142852"/>
            <a:ext cx="8715436" cy="649058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285728"/>
            <a:ext cx="657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17 июля 1944 г. батарея Дубровина в числе первых форсировала реку Неман юго-восточнее Каунаса (Литва) и в бою за плацдарм уничтожила 2 танка, 4 пулемётные точки и миномётную батарею врага.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4286256"/>
            <a:ext cx="42967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ДУДАКОВ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Александр Васильевич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pic>
        <p:nvPicPr>
          <p:cNvPr id="36866" name="Picture 2" descr="C:\Молодёжный парламент при ЗС\проект память и гордость ы\People\dudak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3500462" cy="3897574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71744"/>
            <a:ext cx="1143008" cy="214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571868" y="357166"/>
            <a:ext cx="5255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7 марта 1919 года в селе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Согласовка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54292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эскадрильи 15-го гвардейского бомбардировочного авиационного полка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4810" y="58578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23.02.48 г.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357686" y="1357298"/>
            <a:ext cx="43577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фронтах Великой Отечественной войны с июня 1942 года. Гвардии майор Александр Дудаков к маю 1945 года совершил 215 боевых вылетов на бомбардировку военных объектов противника в Берлине, Будапеште, Варшаве, Кенигсберге.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5786" y="4643446"/>
            <a:ext cx="35732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КАЛЕНИКОВ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Иван </a:t>
            </a:r>
            <a:r>
              <a:rPr lang="ru-RU" sz="3200" b="1" dirty="0" err="1" smtClean="0">
                <a:solidFill>
                  <a:srgbClr val="FF0000"/>
                </a:solidFill>
              </a:rPr>
              <a:t>Емельянович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357166"/>
            <a:ext cx="450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19.11.1912 года в селе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Хованщино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409" name="Picture 1" descr="C:\Молодёжный парламент при ЗС\проект память и гордость ы\People\kalenik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786214" cy="4215743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000372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57864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Заместитель командира 55-й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гвардейской танковой бригады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10 января 1944 года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1571612"/>
            <a:ext cx="41434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майор Иван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Калеников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умело действовал в боях 4-7 ноября 1943 г. за ст.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Жуляны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(ныне в черте г. Вишневое Киевской области). Овладев станцией, танкисты перерезали Житомирское шоссе. В этих боях бригада уничтожила 8 танков, 4 штурмовых орудия, до 50 автомашин и много живой силы противника.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езимени-2.jpg"/>
          <p:cNvPicPr>
            <a:picLocks noChangeAspect="1"/>
          </p:cNvPicPr>
          <p:nvPr/>
        </p:nvPicPr>
        <p:blipFill>
          <a:blip r:embed="rId3" cstate="print"/>
          <a:srcRect t="14878"/>
          <a:stretch>
            <a:fillRect/>
          </a:stretch>
        </p:blipFill>
        <p:spPr>
          <a:xfrm>
            <a:off x="142844" y="142851"/>
            <a:ext cx="8786874" cy="65494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3108" y="500042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 последующих боях в районах сел Фастовец, </a:t>
            </a:r>
            <a:r>
              <a:rPr lang="ru-RU" sz="2000" b="1" dirty="0" err="1" smtClean="0"/>
              <a:t>Кищинцы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Яхны</a:t>
            </a:r>
            <a:r>
              <a:rPr lang="ru-RU" sz="2000" b="1" dirty="0" smtClean="0"/>
              <a:t> (Киевская область) силами 55-й гвардейской танковой бригады был разгромлен передовой отряд 25-й танковой дивизии противника</a:t>
            </a:r>
            <a:endParaRPr lang="ru-RU" sz="2000" b="1" dirty="0"/>
          </a:p>
        </p:txBody>
      </p:sp>
      <p:pic>
        <p:nvPicPr>
          <p:cNvPr id="6" name="Рисунок 5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28604"/>
            <a:ext cx="1524003" cy="145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28662" y="4572008"/>
            <a:ext cx="32401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КАЛИНКИН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Борис Тихонович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14 апреля 1913 г.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Дубасово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8914" name="Picture 2" descr="C:\Молодёжный парламент при ЗС\проект память и гордость ы\People\kalinkin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59520"/>
            <a:ext cx="3700587" cy="4120402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928934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5715016"/>
            <a:ext cx="3113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Лётчик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1-й авиационной дивизии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429124" y="1643050"/>
            <a:ext cx="42862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Капитан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Б.орис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Калинкин, выполняя задание руководства страны, 4 июня 1944 года участвовал в эвакуации из вражеского окружения штаба Народно-освободительной армии Югославии.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Calibri" pitchFamily="34" charset="0"/>
                <a:cs typeface="Times New Roman" pitchFamily="18" charset="0"/>
              </a:rPr>
              <a:t>Удостоен звания Народного героя Югославии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5857892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Звание Героя Советского Союза присвоено 20.06.44 г. 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4. Кавалеры Славы 0001.jpg"/>
          <p:cNvPicPr>
            <a:picLocks noChangeAspect="1"/>
          </p:cNvPicPr>
          <p:nvPr/>
        </p:nvPicPr>
        <p:blipFill>
          <a:blip r:embed="rId3" cstate="print"/>
          <a:srcRect r="2343"/>
          <a:stretch>
            <a:fillRect/>
          </a:stretch>
        </p:blipFill>
        <p:spPr>
          <a:xfrm>
            <a:off x="-37216" y="0"/>
            <a:ext cx="9181216" cy="485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42860" y="4944998"/>
            <a:ext cx="8858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РОДИНЫ – 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НАШИ ЗЕМЛЯКИ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мае 1944 г. немецкое командование выбросило в районе, где располагался  Верховный штаб югославской армии, воздушный десант в 700 человек. Утром подошли танковые и механизированные войска немцев. В ходе боя с подразделениями югославской армии противнику удалось занять г.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Дрвар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однако операция по захвату в плен маршала Тито провалилась. Члены Верховного штаба Югославии вырвались в горы. В течение 10 дней немцы преследовали их. Югославское командование приняло решение эвакуировать руководящие органы. Выполнение было поручено экипажу самолёта «Ли-2», в состав которого входил Борис Калинкин. Маршрут полёта проходил через морской порт Сплит, прикрытый зенитной артиллерией противника., Адриатическое море и горы 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Рисунок 8" descr="full_im_1__10_.jpg"/>
          <p:cNvPicPr>
            <a:picLocks noChangeAspect="1"/>
          </p:cNvPicPr>
          <p:nvPr/>
        </p:nvPicPr>
        <p:blipFill>
          <a:blip r:embed="rId3" cstate="print"/>
          <a:srcRect t="3829" b="9007"/>
          <a:stretch>
            <a:fillRect/>
          </a:stretch>
        </p:blipFill>
        <p:spPr>
          <a:xfrm>
            <a:off x="3214678" y="3071810"/>
            <a:ext cx="5616894" cy="348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3071810"/>
            <a:ext cx="2928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Облачность, ветер и отсутствие чётких ориентиров затрудняли посадку. Посадочная площадка была очень малых размеров. Лётчики посадили самолёт у последнего костра, за которым начинался обрыв. Они взяли на борт 20 человек, среди них маршал И.Б. Тито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158" y="4286256"/>
            <a:ext cx="39553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ПЕТРОВ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Александр Иванович</a:t>
            </a:r>
          </a:p>
        </p:txBody>
      </p:sp>
      <p:pic>
        <p:nvPicPr>
          <p:cNvPr id="44034" name="Picture 2" descr="C:\Молодёжный парламент при ЗС\проект память и гордость ы\People\petr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9978"/>
            <a:ext cx="3643338" cy="4056658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86182" y="357166"/>
            <a:ext cx="4929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Родился 7 ноября 1917 г. в деревне </a:t>
            </a:r>
            <a:r>
              <a:rPr lang="ru-RU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Подсот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35782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Командир звена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155-го гвардейского штурмового авиационного полка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1785926"/>
            <a:ext cx="4429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Гвардии лейтенант Александр Петров к июню 1944 года совершил 138 боевых вылетов на штурмовку вражеских укреплений, скоплений войск противника.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57150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присвоено 26 октября 1944 года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39940" name="Picture 4" descr="http://www.asisbiz.com/il2/Il-2/Ilyushin-Il-2/images/Soviet-Ilyushin-Il-2s-attacking-a-German-column-during-the-battle-of-Kursk-RIAN225.jpg"/>
          <p:cNvPicPr>
            <a:picLocks noChangeAspect="1" noChangeArrowheads="1"/>
          </p:cNvPicPr>
          <p:nvPr/>
        </p:nvPicPr>
        <p:blipFill>
          <a:blip r:embed="rId3" cstate="print"/>
          <a:srcRect l="7895"/>
          <a:stretch>
            <a:fillRect/>
          </a:stretch>
        </p:blipFill>
        <p:spPr bwMode="auto">
          <a:xfrm>
            <a:off x="285720" y="229495"/>
            <a:ext cx="8572560" cy="64220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14290"/>
            <a:ext cx="4786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Александр Петров в 12 воздушных </a:t>
            </a:r>
          </a:p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боях сбил 2 вражеских самолёта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5643578"/>
            <a:ext cx="5857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Участвовал в Берлинской стратегической наступательной операции и в Пражской наступательной операции и освобождении Праги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4500570"/>
            <a:ext cx="38892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ЧЕРВЯКОВ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Владимир Иванович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4286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1923 г. на хуторе Червяков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(ныне посёлок Беково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572140"/>
            <a:ext cx="471490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Лётчик 48-го </a:t>
            </a:r>
          </a:p>
          <a:p>
            <a:pPr algn="ctr"/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гвардейского отдельного разведывательного авиационного полка </a:t>
            </a:r>
            <a:endParaRPr lang="ru-RU" sz="19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2285992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младший лейтенант Владимир Червяков к ноябрю 1943 г. совершил 102 боевых вылета на разведку глубокого тыла противника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5143512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присвоено 4 февраля 1944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6084" name="Picture 4" descr="http://vengelse.ru/uploads/posts/2010-08/1283101745_chervyakov.jpg"/>
          <p:cNvPicPr>
            <a:picLocks noChangeAspect="1" noChangeArrowheads="1"/>
          </p:cNvPicPr>
          <p:nvPr/>
        </p:nvPicPr>
        <p:blipFill>
          <a:blip r:embed="rId3" cstate="print"/>
          <a:srcRect t="1794"/>
          <a:stretch>
            <a:fillRect/>
          </a:stretch>
        </p:blipFill>
        <p:spPr bwMode="auto">
          <a:xfrm>
            <a:off x="1000100" y="357166"/>
            <a:ext cx="2714644" cy="3996559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496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4286256"/>
            <a:ext cx="41140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ИЛЬИН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Александр Яковлевич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428604"/>
            <a:ext cx="459510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14 августа 1907 года в селе </a:t>
            </a:r>
            <a:r>
              <a:rPr lang="ru-RU" sz="19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Пяша</a:t>
            </a:r>
            <a:endParaRPr lang="ru-RU" sz="19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4357694"/>
            <a:ext cx="415331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Кавалер ордена Славы трех степеней</a:t>
            </a:r>
            <a:endParaRPr lang="ru-RU" sz="19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5357826"/>
            <a:ext cx="42862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</a:t>
            </a:r>
          </a:p>
          <a:p>
            <a:pPr algn="ctr"/>
            <a:r>
              <a:rPr lang="ru-RU" sz="19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разведывательного отделения 492 истребительно-противотанкового артиллерийского полка </a:t>
            </a:r>
            <a:endParaRPr lang="ru-RU" sz="19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7106" name="Picture 2" descr="C:\Молодёжный парламент при ЗС\проект память и гордость ы\People\ilin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0958"/>
            <a:ext cx="3571900" cy="3977116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357686" y="1285860"/>
            <a:ext cx="43577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6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Старший сержант Ильин в боях 26-27 апреля 1944 года в 30 километрах южнее городе Ковель корректировал огонь батареи, участвовал в отражении контратак противника, лично уничтожил свыше 10 гитлеровцев. 30 апреля 1944 г. награжден орденом Славы 3 ст.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9" name="Рисунок 18" descr="3011839.png"/>
          <p:cNvPicPr>
            <a:picLocks noChangeAspect="1"/>
          </p:cNvPicPr>
          <p:nvPr/>
        </p:nvPicPr>
        <p:blipFill>
          <a:blip r:embed="rId4" cstate="print"/>
          <a:srcRect r="-44057"/>
          <a:stretch>
            <a:fillRect/>
          </a:stretch>
        </p:blipFill>
        <p:spPr>
          <a:xfrm>
            <a:off x="5429224" y="4714884"/>
            <a:ext cx="3714776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85794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0"/>
            <a:ext cx="5496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Подвиги Ильина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1000108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6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наступательном бою 18 июля 1944 г. Ильин обнаружил вражеский КП, который был по его докладу разбит огнем батареи. В тот же день при форсировании реки Западный Буг трижды переправлялся через реку на подручных средствах, обеспечивая корректировку огня артиллерии.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6238" algn="l"/>
              </a:tabLst>
            </a:pPr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6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Награжден орденом Славы 2 степени.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643314"/>
            <a:ext cx="46434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26-30 апреля 1945 года в составе того же полка старший сержант Ильин участвовал в боях за Берлин, точно засекая цели и умело корректируя огонь по ним, чем способствовал продвижению пехоты. </a:t>
            </a:r>
          </a:p>
          <a:p>
            <a:pPr algn="just"/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Награжден орденом Славы 1 степени.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7" name="Рисунок 6" descr="Безымянныйвв.jpg"/>
          <p:cNvPicPr>
            <a:picLocks noChangeAspect="1"/>
          </p:cNvPicPr>
          <p:nvPr/>
        </p:nvPicPr>
        <p:blipFill>
          <a:blip r:embed="rId3" cstate="print"/>
          <a:srcRect t="7938" b="4745"/>
          <a:stretch>
            <a:fillRect/>
          </a:stretch>
        </p:blipFill>
        <p:spPr>
          <a:xfrm>
            <a:off x="5357818" y="2416262"/>
            <a:ext cx="3286148" cy="3866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6286520"/>
            <a:ext cx="326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Ильин второй слева в Берлине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7" y="0"/>
            <a:ext cx="9131525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85794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 cstate="print"/>
          <a:srcRect l="51919" t="1109" r="3689" b="231"/>
          <a:stretch>
            <a:fillRect/>
          </a:stretch>
        </p:blipFill>
        <p:spPr>
          <a:xfrm>
            <a:off x="4214810" y="285728"/>
            <a:ext cx="4664618" cy="6357982"/>
          </a:xfrm>
          <a:prstGeom prst="rect">
            <a:avLst/>
          </a:prstGeom>
        </p:spPr>
      </p:pic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3" cstate="print"/>
          <a:srcRect l="6138" r="55272"/>
          <a:stretch>
            <a:fillRect/>
          </a:stretch>
        </p:blipFill>
        <p:spPr>
          <a:xfrm>
            <a:off x="214267" y="285728"/>
            <a:ext cx="4000543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034" y="4214818"/>
            <a:ext cx="35185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err="1" smtClean="0">
                <a:solidFill>
                  <a:srgbClr val="FF0000"/>
                </a:solidFill>
              </a:rPr>
              <a:t>Чиликанов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 Игорь Васильевич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pic>
        <p:nvPicPr>
          <p:cNvPr id="14337" name="Picture 1" descr="C:\Молодёжный парламент при ЗС\проект память и гордость ы\People\chilikan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710" y="428604"/>
            <a:ext cx="3478798" cy="387345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14744" y="357166"/>
            <a:ext cx="500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13 января 1968 г. в селе Нарышкино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5429264"/>
            <a:ext cx="4643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Указом Президента от 20 июля 1996 г. Игорю </a:t>
            </a:r>
            <a:r>
              <a:rPr lang="ru-RU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Чиликанову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присвоено звание Героя Российской Федерации (посмертно)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357826"/>
            <a:ext cx="3500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Ефрейтор 729-й специального моторизованного батальона внутренних войск МВД России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071934" y="857232"/>
            <a:ext cx="471490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 3 апреля 1995 г. выполнял боевые задачи в Чеченской Республике. 19 апреля, следуя в колонне автомашин, при обстреле боевиков принял участие в отражении нападения. Прицельным огнем подавил огневую точку противника. 30 апреля при нападении боевиков на комендатуру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Чиликанов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был в составе группы военнослужащих, отражавших нападение на наиболее опасном направлении. 5 мая при обстреле КПП, находящегося на мосту через реку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Сунжу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участвовал в бою по отражению нападения. Уничтожил огневую точку противника.  Погиб 16 мая 1995 года. Спасая товарищей, накрыл своим телом гранату.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5" name="Рисунок 14" descr="47467_html_258472c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3323829"/>
            <a:ext cx="1449933" cy="890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648" y="2852934"/>
            <a:ext cx="6912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МЫ ПОМНИМ И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ГОРДИМСЯ!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44" y="1928802"/>
            <a:ext cx="4929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Первый по времени учреждения российский орден, высшая награда Российской империи до 1917 года.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Первым кавалером ордена стал дипломат Фёдор  Головин  в 1699 году, который имел вотчину в с. </a:t>
            </a:r>
            <a:r>
              <a:rPr lang="ru-RU" sz="2200" b="1" dirty="0" err="1" smtClean="0"/>
              <a:t>Ломовка</a:t>
            </a:r>
            <a:r>
              <a:rPr lang="ru-RU" sz="2200" b="1" dirty="0" smtClean="0"/>
              <a:t> Пензенской губернии.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В 1998 году орден был восстановлен как высшая награда Российской Федерации.</a:t>
            </a:r>
            <a:endParaRPr lang="ru-RU" sz="2200" b="1" dirty="0"/>
          </a:p>
        </p:txBody>
      </p:sp>
      <p:pic>
        <p:nvPicPr>
          <p:cNvPr id="8" name="Рисунок 7" descr="orden-11-1-AndreiPervozv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381911" cy="38576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285728"/>
            <a:ext cx="77360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Императорский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рден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Святого апостола Андрея Первозванного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010245"/>
            <a:ext cx="53578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Императорский Военный орден Святого Великомученика и Победоносца Георгия  (Орден Святого Георгия).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Утвержден 26 ноября 1769 года. Восстановлен Указом Президента РФ 8 августа 2000 г. На мраморных плитах Георгиевского зала Московского Кремля высечено 11 тысяч имен награжденных. </a:t>
            </a:r>
          </a:p>
          <a:p>
            <a:pPr algn="just"/>
            <a:r>
              <a:rPr lang="ru-RU" sz="2200" b="1" dirty="0" smtClean="0"/>
              <a:t>Орден имел 4 степени</a:t>
            </a:r>
          </a:p>
          <a:p>
            <a:pPr algn="just"/>
            <a:r>
              <a:rPr lang="ru-RU" sz="2200" b="1" dirty="0" smtClean="0"/>
              <a:t>Полных Георгиевских кавалеров - 4 (все фельдмаршалы)</a:t>
            </a:r>
          </a:p>
          <a:p>
            <a:pPr algn="just"/>
            <a:r>
              <a:rPr lang="ru-RU" sz="2200" b="1" dirty="0" smtClean="0"/>
              <a:t>Трижды Георгиевских кавалеров - 3 полководца.</a:t>
            </a:r>
          </a:p>
          <a:p>
            <a:pPr algn="just"/>
            <a:r>
              <a:rPr lang="ru-RU" sz="2200" b="1" dirty="0" smtClean="0"/>
              <a:t>Кавалеров 3-й ст. -  выявлено 6 </a:t>
            </a:r>
            <a:r>
              <a:rPr lang="ru-RU" sz="2200" b="1" dirty="0" err="1" smtClean="0"/>
              <a:t>пензенцев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Кавалеров 4-й </a:t>
            </a:r>
            <a:r>
              <a:rPr lang="ru-RU" sz="2200" b="1" dirty="0" err="1" smtClean="0"/>
              <a:t>ст</a:t>
            </a:r>
            <a:r>
              <a:rPr lang="ru-RU" sz="2200" b="1" dirty="0" smtClean="0"/>
              <a:t> - выявлено 57 </a:t>
            </a:r>
            <a:r>
              <a:rPr lang="ru-RU" sz="2200" b="1" dirty="0" err="1" smtClean="0"/>
              <a:t>пензенцев</a:t>
            </a:r>
            <a:endParaRPr lang="ru-RU" sz="2200" b="1" dirty="0"/>
          </a:p>
        </p:txBody>
      </p:sp>
      <p:pic>
        <p:nvPicPr>
          <p:cNvPr id="1026" name="Picture 2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2357454" cy="2640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26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Первая Георгиевская награда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bregeor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6097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Золотое оружие «За храбрость»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«Жалуется оно генералам, штаб- и обер-офицерам за выдающиеся воинские подвиги, требующие несомненного самопожертвования». За время первой мировой войны золотое Георгиевское оружие с надписью</a:t>
            </a:r>
            <a:r>
              <a:rPr lang="ru-RU" sz="2000" b="1" baseline="-25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«За храбрость» получили 8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пензенцев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Наградное оружие в Российской империи в 1807-1917 гг., причисленное к статусу государственного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ордена. В 1913 г. официально введено как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Георгиевское оружие.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14290"/>
            <a:ext cx="5982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 отличия военного ордена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(Георгиевский крест)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0" name="Picture 2" descr="https://upload.wikimedia.org/wikipedia/commons/thumb/3/39/George-Cross-3-_st.jpg/640px-George-Cross-3-_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2643206" cy="3097507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03848" y="1484784"/>
            <a:ext cx="54292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Для награждения нижних чинов (солдат и унтер-офицеров) за выдающуюся храбрость в бою против неприятеля в 1807 г. был установлен, Знак отличия Военного ордена в форме Георгиевского креста.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 статуте 1913 г. закреплено официальное название Георгиевский крест. При учреждении солдатский крест степеней не имел. В марте 1856 г. царским указом введены 4 степени, награждение которыми производилось последовательно. С 1914 до 1917 гг. было вручено (то есть в основном за подвиги в Первой мировой войне) 1 млн. 589 тыс. крестов разных степе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ней.</a:t>
            </a:r>
            <a:r>
              <a:rPr lang="ru-RU" sz="2000" dirty="0" smtClean="0"/>
              <a:t>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Удалось выявить 14 полных Георгиевских </a:t>
            </a:r>
            <a:r>
              <a:rPr lang="ru-RU" sz="2000" b="1" dirty="0" err="1" smtClean="0"/>
              <a:t>кавалеров-пензенцев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214422"/>
            <a:ext cx="5643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16 апреля 1934 г. ЦИК СССР учредил почетное звание Героя Советского Союза - высшую степень отличия для лиц, которые имеют выдающиеся заслуги, связанные с совершением героиче­ского подвига.</a:t>
            </a:r>
          </a:p>
          <a:p>
            <a:pPr algn="just"/>
            <a:r>
              <a:rPr lang="ru-RU" sz="2200" b="1" dirty="0" smtClean="0"/>
              <a:t>Указом Президиума Верховного Совета СССР от 1 августа 1939 г. для Героев Советского Союза учреждена медаль «Золотая Звезда», которая вместе </a:t>
            </a:r>
            <a:r>
              <a:rPr lang="ru-RU" sz="2200" b="1" dirty="0" err="1" smtClean="0"/>
              <a:t>c</a:t>
            </a:r>
            <a:r>
              <a:rPr lang="ru-RU" sz="2200" b="1" dirty="0" smtClean="0"/>
              <a:t> орденом Ленина вручалась награжденным.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Память о Героях Советского Союза и Георгиевских кавалерах, связанных с Пензенским краем, увековечена в названиях населенных пунктов.</a:t>
            </a:r>
            <a:endParaRPr lang="ru-RU" sz="2200" b="1" dirty="0"/>
          </a:p>
        </p:txBody>
      </p:sp>
      <p:pic>
        <p:nvPicPr>
          <p:cNvPr id="3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1714512" cy="32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6091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Советского Союза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ссмсм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1408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7290" y="6143644"/>
            <a:ext cx="5663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ИМЕНА ПОСЁЛКИ ОБРЕЛИ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11839.png"/>
          <p:cNvPicPr>
            <a:picLocks noChangeAspect="1"/>
          </p:cNvPicPr>
          <p:nvPr/>
        </p:nvPicPr>
        <p:blipFill>
          <a:blip r:embed="rId2" cstate="print"/>
          <a:srcRect r="-2503"/>
          <a:stretch>
            <a:fillRect/>
          </a:stretch>
        </p:blipFill>
        <p:spPr>
          <a:xfrm>
            <a:off x="0" y="2071678"/>
            <a:ext cx="3714776" cy="2610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7930" y="214290"/>
            <a:ext cx="4767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Кавалеры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рдена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43306" y="1643050"/>
            <a:ext cx="50720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 ноября 1943 года в СССР был учрежден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трехстепенный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(1, 2 и 3 ст.)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Орден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Славы для награждения лиц рядового и сержантского состава. При его введении было решено обратиться к славным боевым традициям прошлого - к знакам отличия военного ордена - Георгиевским крестам.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Преемственность вводимой новой награды подчёркивалась прежде всего - тем, что для ордена Славы была взята георгиевская лента.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1388</Words>
  <Application>Microsoft Office PowerPoint</Application>
  <PresentationFormat>Экран (4:3)</PresentationFormat>
  <Paragraphs>136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ПРОСВЕТИТЕЛЬСКИЙ ПРОЕКТ  «ПАМЯТЬ И ГОРДОСТЬ В СЕРДЦАХ ПОКОЛЕНИЙ» БЕКОВСКИЙ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Молодежный парламент</cp:lastModifiedBy>
  <cp:revision>179</cp:revision>
  <dcterms:modified xsi:type="dcterms:W3CDTF">2020-01-17T10:43:35Z</dcterms:modified>
</cp:coreProperties>
</file>