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262" r:id="rId3"/>
    <p:sldId id="322" r:id="rId4"/>
    <p:sldId id="323" r:id="rId5"/>
    <p:sldId id="324" r:id="rId6"/>
    <p:sldId id="325" r:id="rId7"/>
    <p:sldId id="327" r:id="rId8"/>
    <p:sldId id="328" r:id="rId9"/>
    <p:sldId id="329" r:id="rId10"/>
    <p:sldId id="330" r:id="rId11"/>
    <p:sldId id="331" r:id="rId12"/>
    <p:sldId id="274" r:id="rId13"/>
    <p:sldId id="289" r:id="rId14"/>
    <p:sldId id="273" r:id="rId15"/>
    <p:sldId id="290" r:id="rId16"/>
    <p:sldId id="299" r:id="rId17"/>
    <p:sldId id="292" r:id="rId18"/>
    <p:sldId id="301" r:id="rId19"/>
    <p:sldId id="291" r:id="rId20"/>
    <p:sldId id="298" r:id="rId21"/>
    <p:sldId id="304" r:id="rId22"/>
    <p:sldId id="303" r:id="rId23"/>
    <p:sldId id="302" r:id="rId24"/>
    <p:sldId id="320" r:id="rId25"/>
    <p:sldId id="305" r:id="rId26"/>
    <p:sldId id="306" r:id="rId27"/>
    <p:sldId id="321" r:id="rId28"/>
    <p:sldId id="300" r:id="rId29"/>
    <p:sldId id="297" r:id="rId30"/>
    <p:sldId id="307" r:id="rId31"/>
    <p:sldId id="308" r:id="rId32"/>
    <p:sldId id="311" r:id="rId33"/>
    <p:sldId id="310" r:id="rId34"/>
    <p:sldId id="312" r:id="rId35"/>
    <p:sldId id="313" r:id="rId36"/>
    <p:sldId id="314" r:id="rId37"/>
    <p:sldId id="315" r:id="rId38"/>
    <p:sldId id="278" r:id="rId39"/>
    <p:sldId id="309" r:id="rId40"/>
    <p:sldId id="317" r:id="rId41"/>
    <p:sldId id="319" r:id="rId42"/>
    <p:sldId id="296" r:id="rId43"/>
    <p:sldId id="295" r:id="rId44"/>
    <p:sldId id="318" r:id="rId45"/>
    <p:sldId id="294" r:id="rId46"/>
    <p:sldId id="270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858" y="-6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http://kak-doehat.ru/images/242-gerb-penzy.pn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www.google.ru/url?sa=i&amp;rct=j&amp;q=&amp;esrc=s&amp;source=images&amp;cd=&amp;cad=rja&amp;uact=8&amp;ved=0ahUKEwjv-5iP7sHJAhXmvXIKHRa-BuwQjRwIBw&amp;url=http://kak-doehat.ru/article/penza/&amp;psig=AFQjCNFmkEop-OjXhOf9VddB8UCt0HOWDg&amp;ust=1449306562141546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Мои документы\Desktop\iXUI5FT6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140" y="5704866"/>
            <a:ext cx="3015817" cy="1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Мои документы\Desktop\d7ff39b3badaf34ac8c664869ce2cd2f_i-5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17"/>
          <a:stretch/>
        </p:blipFill>
        <p:spPr bwMode="auto">
          <a:xfrm>
            <a:off x="0" y="-2875"/>
            <a:ext cx="9144000" cy="583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336549"/>
            <a:ext cx="9144000" cy="1497269"/>
          </a:xfrm>
          <a:solidFill>
            <a:schemeClr val="bg1">
              <a:lumMod val="65000"/>
              <a:alpha val="76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ПРОСВЕТИТЕЛЬСКИЙ ПРОЕКТ 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«ПАМЯТЬ И ГОРДОСТЬ В СЕРДЦАХ ПОКОЛЕНИЙ»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ГОРОДИЩЕНСКИЙ РАЙОН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D:\Мои документы\Desktop\сайт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77272"/>
            <a:ext cx="3168352" cy="79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rc_mi" descr="http://kak-doehat.ru/images/242-gerb-penzy.png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6013957" y="5833819"/>
            <a:ext cx="544914" cy="734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627658" y="6014929"/>
            <a:ext cx="2838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Законодательное Собрание Пензенской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158074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pic>
        <p:nvPicPr>
          <p:cNvPr id="2" name="Рисунок 1" descr="4. Кавалеры Славы 0001.jpg"/>
          <p:cNvPicPr>
            <a:picLocks noChangeAspect="1"/>
          </p:cNvPicPr>
          <p:nvPr/>
        </p:nvPicPr>
        <p:blipFill>
          <a:blip r:embed="rId3" cstate="print"/>
          <a:srcRect l="396" r="2343"/>
          <a:stretch>
            <a:fillRect/>
          </a:stretch>
        </p:blipFill>
        <p:spPr>
          <a:xfrm>
            <a:off x="214282" y="1000108"/>
            <a:ext cx="8740631" cy="46434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5984" y="5786454"/>
            <a:ext cx="65008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111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Орден Славы 1-й ст. первым в СССР получил   </a:t>
            </a:r>
            <a:r>
              <a:rPr lang="ru-RU" sz="22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Николай Залетов </a:t>
            </a:r>
            <a:r>
              <a:rPr lang="ru-RU" sz="2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— уроженец Сердобска</a:t>
            </a:r>
            <a:endParaRPr lang="ru-RU" sz="2200" b="1" dirty="0" smtClean="0">
              <a:solidFill>
                <a:schemeClr val="tx2">
                  <a:lumMod val="20000"/>
                  <a:lumOff val="80000"/>
                </a:schemeClr>
              </a:solidFill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357166"/>
            <a:ext cx="82157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Полными кавалерами ордена Славы стали 49 </a:t>
            </a:r>
            <a:r>
              <a:rPr lang="ru-RU" sz="2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пензенцев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3011839.png"/>
          <p:cNvPicPr>
            <a:picLocks noChangeAspect="1"/>
          </p:cNvPicPr>
          <p:nvPr/>
        </p:nvPicPr>
        <p:blipFill>
          <a:blip r:embed="rId4" cstate="print"/>
          <a:srcRect r="-2503"/>
          <a:stretch>
            <a:fillRect/>
          </a:stretch>
        </p:blipFill>
        <p:spPr>
          <a:xfrm>
            <a:off x="285719" y="5000636"/>
            <a:ext cx="2305221" cy="16198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00364" y="1571612"/>
            <a:ext cx="564360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22 марта 1992 г. было установлено звание Героя России</a:t>
            </a:r>
            <a:r>
              <a:rPr lang="ru-RU" sz="2400" b="1" dirty="0" smtClean="0"/>
              <a:t> </a:t>
            </a:r>
            <a:r>
              <a:rPr lang="ru-RU" sz="2400" dirty="0" smtClean="0"/>
              <a:t>— </a:t>
            </a:r>
            <a:r>
              <a:rPr lang="ru-RU" sz="2400" b="1" dirty="0" smtClean="0"/>
              <a:t>высшее звание, присваиваемое за заслуги перед государством и народом, связанные с совершением геройского подвига.</a:t>
            </a:r>
            <a:endParaRPr lang="ru-RU" sz="2200" b="1" dirty="0" smtClean="0"/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Этого звания удостоены более 1000 человек, в том числе летчик-космонавт </a:t>
            </a:r>
            <a:r>
              <a:rPr lang="ru-RU" sz="2200" b="1" i="1" dirty="0" err="1" smtClean="0"/>
              <a:t>Самокутяев</a:t>
            </a:r>
            <a:r>
              <a:rPr lang="ru-RU" sz="2200" b="1" i="1" dirty="0" smtClean="0"/>
              <a:t> Александр Михайлович </a:t>
            </a:r>
            <a:r>
              <a:rPr lang="ru-RU" sz="2200" b="1" dirty="0" smtClean="0"/>
              <a:t>уроженец Пензы.</a:t>
            </a:r>
            <a:endParaRPr lang="ru-RU" sz="2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214290"/>
            <a:ext cx="70378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Звание Героя Российской Федерации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8914" name="Picture 2" descr="https://upload.wikimedia.org/wikipedia/commons/1/18/Hero_of_the_Russian_Federation_med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1897189" cy="37147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785794"/>
            <a:ext cx="85011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бекетов"/>
          <p:cNvPicPr>
            <a:picLocks noChangeAspect="1" noChangeArrowheads="1"/>
          </p:cNvPicPr>
          <p:nvPr/>
        </p:nvPicPr>
        <p:blipFill>
          <a:blip r:embed="rId3" cstate="print"/>
          <a:srcRect l="14747" t="8995" r="22242" b="17249"/>
          <a:stretch>
            <a:fillRect/>
          </a:stretch>
        </p:blipFill>
        <p:spPr bwMode="auto">
          <a:xfrm>
            <a:off x="714348" y="571480"/>
            <a:ext cx="3357586" cy="2928958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85720" y="4071942"/>
            <a:ext cx="421660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БЕКЕТОВ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Дмитрий Алексеевич 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728" y="5429264"/>
            <a:ext cx="1880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1787 - 18.12.1839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350043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Портрет Д.А. Бекетова,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 отъезжающего на охоту в 1830 г.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28728" y="5929330"/>
            <a:ext cx="1822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Штабс-ротмистр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1428736"/>
            <a:ext cx="41434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 военной службе с января 1800 года. Участник военных кампаний против наполеоновской Франции 1806-1807 г.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1809 году произведен в поручики. Участник Отечественной войны 1812 года и заграничных походов русской армии. Сражался при Мире, Романове и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Салтановке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 Затем находился в «партизанском отряде» Д.В. Давыдова и принимал участие во всех сражениях и стычках, которые он вел.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1813 году сражался при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Кацбахе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и Лейпциге.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14810" y="285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1819-1821 гг.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Городищенский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уездный предводитель дворянства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pic>
        <p:nvPicPr>
          <p:cNvPr id="7" name="Picture 5" descr="sabregeorg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57158" y="285728"/>
            <a:ext cx="53578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Награжден орденами Св. Анны 2-й и 3-й степени, Св. Владимира 4-й степени с бантом и золотой саблей с надписью «За храбрость».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844" y="4429132"/>
            <a:ext cx="445064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КОЛОКОЛЬЦОВ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Александр Дмитриевич</a:t>
            </a:r>
            <a:endParaRPr lang="ru-RU" sz="3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643042" y="5500702"/>
            <a:ext cx="25186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23.06.1847 - после 1917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43108" y="5929330"/>
            <a:ext cx="1663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Подполковник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71934" y="285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Помещик селе Русский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Сыромяс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Городищенского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уезда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86248" y="1500174"/>
            <a:ext cx="44291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1863 г. зачислен в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Староингерманский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полк, за мужество в штурме Плевны, Никополя,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Гривицкого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редута награжден золотым оружием.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 1880 г - смотритель Красносельского дворца.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Picture 2" descr="C:\Users\Пользователь\Desktop\People\People\kolokolcov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642918"/>
            <a:ext cx="3214710" cy="380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8b32c953e36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4786322"/>
            <a:ext cx="3343761" cy="1693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643570" y="3571876"/>
            <a:ext cx="31077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СИПЯГИН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Николай </a:t>
            </a:r>
          </a:p>
          <a:p>
            <a:r>
              <a:rPr lang="ru-RU" sz="3200" b="1" dirty="0" err="1" smtClean="0">
                <a:solidFill>
                  <a:srgbClr val="FF0000"/>
                </a:solidFill>
              </a:rPr>
              <a:t>Мартемьянович</a:t>
            </a:r>
            <a:endParaRPr lang="ru-RU" sz="3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5715008" y="5214950"/>
            <a:ext cx="1877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1785 - 10.10.1828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5008" y="5715016"/>
            <a:ext cx="2077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Генерал-лейтенант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3571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Помещик родового имения </a:t>
            </a:r>
          </a:p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с. Чаадаевка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28596" y="1142984"/>
            <a:ext cx="478634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1805 г участвует в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Аустерлицком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сражении, был ранен и контужен и за отличие награжден орденом св. Владимира 4-й степени с бантом. В 1806 г. выступил в поход в Пруссию и был участником в арьергардных делах между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Гутштадтом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и рекой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Пассаргою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и в сражении при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Фридланде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 За военные отличия он был награжден золотою шпагою с надписью "за храбрость". В 1812 г. он находился при Великом Князе Константине Павловиче, а затем при князе Багратионе, с которым и участвует при защите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Шевардинского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редута и в сражении при Бородине. Состоял при Кутузове и был участником нескольких сражений. В сражениях при Вязьме и Красном участвовал в отряде Милорадовича и за боевые заслуги произведен в полковники. 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42" name="Picture 2" descr="C:\Users\1\Desktop\5 ноября\проект память и гордость ы\People\sipjagin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42852"/>
            <a:ext cx="3022600" cy="3365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pic>
        <p:nvPicPr>
          <p:cNvPr id="4" name="Рисунок 3" descr="1bfc2f8aba2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60711"/>
            <a:ext cx="8715436" cy="65365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20" y="2285992"/>
            <a:ext cx="85011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Был назначен начальником штаба авангардного корпуса Милорадовича и находился при обложении крепости </a:t>
            </a:r>
            <a:r>
              <a:rPr lang="ru-RU" b="1" dirty="0" err="1" smtClean="0">
                <a:solidFill>
                  <a:schemeClr val="bg1"/>
                </a:solidFill>
              </a:rPr>
              <a:t>Глогау</a:t>
            </a:r>
            <a:r>
              <a:rPr lang="ru-RU" b="1" dirty="0" smtClean="0">
                <a:solidFill>
                  <a:schemeClr val="bg1"/>
                </a:solidFill>
              </a:rPr>
              <a:t>. Был награжден орденом св. Владимира 3 ст. При отступлении русских войск от </a:t>
            </a:r>
            <a:r>
              <a:rPr lang="ru-RU" b="1" dirty="0" err="1" smtClean="0">
                <a:solidFill>
                  <a:schemeClr val="bg1"/>
                </a:solidFill>
              </a:rPr>
              <a:t>Люцена</a:t>
            </a:r>
            <a:r>
              <a:rPr lang="ru-RU" b="1" dirty="0" smtClean="0">
                <a:solidFill>
                  <a:schemeClr val="bg1"/>
                </a:solidFill>
              </a:rPr>
              <a:t> к </a:t>
            </a:r>
            <a:r>
              <a:rPr lang="ru-RU" b="1" dirty="0" err="1" smtClean="0">
                <a:solidFill>
                  <a:schemeClr val="bg1"/>
                </a:solidFill>
              </a:rPr>
              <a:t>Бауцену</a:t>
            </a:r>
            <a:r>
              <a:rPr lang="ru-RU" b="1" dirty="0" smtClean="0">
                <a:solidFill>
                  <a:schemeClr val="bg1"/>
                </a:solidFill>
              </a:rPr>
              <a:t>, корпус </a:t>
            </a:r>
            <a:r>
              <a:rPr lang="ru-RU" b="1" dirty="0" err="1" smtClean="0">
                <a:solidFill>
                  <a:schemeClr val="bg1"/>
                </a:solidFill>
              </a:rPr>
              <a:t>Мелорадовича</a:t>
            </a:r>
            <a:r>
              <a:rPr lang="ru-RU" b="1" dirty="0" smtClean="0">
                <a:solidFill>
                  <a:schemeClr val="bg1"/>
                </a:solidFill>
              </a:rPr>
              <a:t> находился в арьергарде и вынес на себе всю тяжесть непрерывного отражения войск Наполеона. Участник сражений под Дрезденом и Кульмом, он был награжден брильянтовыми знаками к ордену св. Анны 2-й ст. и чином генерал-майора. Дальнейшие отличия он оказал в трехдневной битве при Лейпциге, в сражении при </a:t>
            </a:r>
            <a:r>
              <a:rPr lang="ru-RU" b="1" dirty="0" err="1" smtClean="0">
                <a:solidFill>
                  <a:schemeClr val="bg1"/>
                </a:solidFill>
              </a:rPr>
              <a:t>Арсиссюр-Обе</a:t>
            </a:r>
            <a:r>
              <a:rPr lang="ru-RU" b="1" dirty="0" smtClean="0">
                <a:solidFill>
                  <a:schemeClr val="bg1"/>
                </a:solidFill>
              </a:rPr>
              <a:t> и под Парижем. Государь назначил его своим генерал-адъютантом и пожаловал ему орден св. Георгия 3-го класса. 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Battle_of_Borodino_fragment_2.jpg"/>
          <p:cNvPicPr>
            <a:picLocks noChangeAspect="1"/>
          </p:cNvPicPr>
          <p:nvPr/>
        </p:nvPicPr>
        <p:blipFill>
          <a:blip r:embed="rId4" cstate="print"/>
          <a:srcRect l="833"/>
          <a:stretch>
            <a:fillRect/>
          </a:stretch>
        </p:blipFill>
        <p:spPr>
          <a:xfrm>
            <a:off x="285720" y="214290"/>
            <a:ext cx="8572560" cy="2043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5720" y="4143380"/>
            <a:ext cx="37687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ФИЛИПСОН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Григорий Иванович 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 descr="C:\Users\1\Desktop\7 ноября\Городищенский ++ (Буланов)\Filipson_Grigory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57166"/>
            <a:ext cx="2857520" cy="37108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214414" y="5214950"/>
            <a:ext cx="2347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1.01.1809 - 14.01.1883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1538" y="5643578"/>
            <a:ext cx="2645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Генерал от инфантерии,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сенатор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643306" y="285728"/>
            <a:ext cx="52149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Arial Unicode MS" pitchFamily="34" charset="-128"/>
                <a:cs typeface="Times New Roman" pitchFamily="18" charset="0"/>
              </a:rPr>
              <a:t>Детские годы провел в Архангельском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Arial Unicode MS" pitchFamily="34" charset="-128"/>
                <a:cs typeface="Times New Roman" pitchFamily="18" charset="0"/>
              </a:rPr>
              <a:t>Городищенского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itchFamily="34" charset="0"/>
                <a:ea typeface="Arial Unicode MS" pitchFamily="34" charset="-128"/>
                <a:cs typeface="Times New Roman" pitchFamily="18" charset="0"/>
              </a:rPr>
              <a:t> уезда, военную службу начал в Наровчате.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71934" y="1071546"/>
            <a:ext cx="46434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1823 г. окончил Пензенскую гимназию.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Участвовал в польской войне 1831 г.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 1835 г. служил на Кавказе, командовал войсками правого крыла Кавказской армии. Участвовал в экспедициях и десантах.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1855 г. назначен первым (со стороны) наказным атаманом Черноморского казачьего войска.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1859 г. принимал присягу ряда племен восточного Кавказа. Имел репутацию одного из лучших штабных офицеров России.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71934" y="5500702"/>
            <a:ext cx="4572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Награжден орденами Св. Анны 1-й ст., Св. Владимира 2-й ст., Белого Орла, Александра Невского и др.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C:\Users\1\Desktop\orden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786058"/>
            <a:ext cx="1571636" cy="1791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5720" y="4071942"/>
            <a:ext cx="369242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ШАХОВСКОЙ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 Алексей Иванович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643042" y="5214950"/>
            <a:ext cx="23263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2.07.1822 - 29.11.1891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57150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Князь, генерал-лейтенант,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корпуса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3" descr="C:\Users\Пользователь\Desktop\People\People\shahovskoi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57166"/>
            <a:ext cx="3000375" cy="35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3857620" y="357166"/>
            <a:ext cx="4857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Помещик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Городищенского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 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Мокшанского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 уездов, имение было в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Вазерках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71934" y="171448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июле 1877 году соединение под его командованием приняло участие во втором штурме Плевны.</a:t>
            </a:r>
            <a:endParaRPr lang="ru-RU" sz="20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5720" y="4143380"/>
            <a:ext cx="363112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НОВИКОВ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Иван Афанасьевич </a:t>
            </a:r>
            <a:endParaRPr lang="ru-RU" sz="3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C:\Users\Пользователь\Desktop\People\People\novikovI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3286148" cy="365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357290" y="5429264"/>
            <a:ext cx="2371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17.10.1890-20.01.1978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4810" y="3571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 17 октября 1890 г. в деревне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Иванисовка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Городищенского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уезда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71934" y="1357298"/>
            <a:ext cx="47149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По призыву в армию в 1911 г. попал в 5-й Туркестанский стрелковый полк, расквартированный тогда в Самарканде.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составе этого же полка принял участие в Первой мировой войне.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1915 г. старший унтер-офицер 5-го Туркестанского стрелкового полка.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Награжден Георгиевскими крестами всех степеней.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Рисунок 8" descr="86649588_3996605_Ordena_Pobedi_1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428868"/>
            <a:ext cx="1516062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spisok"/>
          <p:cNvPicPr>
            <a:picLocks noChangeAspect="1" noChangeArrowheads="1"/>
          </p:cNvPicPr>
          <p:nvPr/>
        </p:nvPicPr>
        <p:blipFill>
          <a:blip r:embed="rId5" cstate="print"/>
          <a:srcRect b="8088"/>
          <a:stretch>
            <a:fillRect/>
          </a:stretch>
        </p:blipFill>
        <p:spPr bwMode="auto">
          <a:xfrm>
            <a:off x="5939527" y="3714752"/>
            <a:ext cx="2775877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5f6556107617b19dccf824c66120645f.jpg"/>
          <p:cNvPicPr>
            <a:picLocks noChangeAspect="1"/>
          </p:cNvPicPr>
          <p:nvPr/>
        </p:nvPicPr>
        <p:blipFill>
          <a:blip r:embed="rId2" cstate="print"/>
          <a:srcRect b="73958"/>
          <a:stretch>
            <a:fillRect/>
          </a:stretch>
        </p:blipFill>
        <p:spPr>
          <a:xfrm>
            <a:off x="0" y="4786322"/>
            <a:ext cx="9144000" cy="2071678"/>
          </a:xfrm>
          <a:prstGeom prst="rect">
            <a:avLst/>
          </a:prstGeom>
        </p:spPr>
      </p:pic>
      <p:pic>
        <p:nvPicPr>
          <p:cNvPr id="4" name="Рисунок 3" descr="4. Кавалеры Славы 0001.jpg"/>
          <p:cNvPicPr>
            <a:picLocks noChangeAspect="1"/>
          </p:cNvPicPr>
          <p:nvPr/>
        </p:nvPicPr>
        <p:blipFill>
          <a:blip r:embed="rId3" cstate="print"/>
          <a:srcRect r="2343"/>
          <a:stretch>
            <a:fillRect/>
          </a:stretch>
        </p:blipFill>
        <p:spPr>
          <a:xfrm>
            <a:off x="-37216" y="0"/>
            <a:ext cx="9181216" cy="485776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5720" y="3929066"/>
            <a:ext cx="88582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ГЕРОИ РОДИНЫ – </a:t>
            </a:r>
          </a:p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НАШИ ЗЕМЛЯКИ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" name="Рисунок 14" descr="0_6f519_6ec53e8a_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5000636"/>
            <a:ext cx="1524003" cy="1450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5720" y="714356"/>
            <a:ext cx="85011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Утро было туманное. Иван Новиков услышал где-то звуки издаваемые людьми. Война учит многому: оказывается, если лечь на землю, воткнуть в почву кинжал и сжать рукоять зубами, то слышимость неоднократно улучшается. Иван так и поступил. Звуки оказались немецкой речью. Оба разведчика спешились, поползли на германскую речь и оказались около лагеря врага. Немцы разбили бивак на поляне. Кашевар раздавал пищу из дымящегося котла. Пирамидой составлены германские винтовки, рядом с которыми стоит немец-знаменосец со знаменем в чехле. Знаменосец позвал кашевара и протянул котелок.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356" y="214290"/>
            <a:ext cx="57524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1-ый Георгиевский крест Ивана Новикова</a:t>
            </a:r>
            <a:endParaRPr lang="ru-R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2" name="Picture 4" descr="http://data.photo.sibnet.ru/upload/imggreat/132863580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6937" y="3143248"/>
            <a:ext cx="5040243" cy="345040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5720" y="3143248"/>
            <a:ext cx="32861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Разведчики лежали на земле в 3 шагах от сапог знаменосца. Хранитель воинской доблести и чести прислоняет знамя к пирамиде винтовок и делает несколько шагов в сторону котла с кашей. Вернувшись, знамени он не обнаружил. Германцы открыли беспорядочную пальбу в молочную мглу, но разведчики уже скрылись.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85786" y="571480"/>
            <a:ext cx="34349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2-ой Георгиевский крест</a:t>
            </a:r>
            <a:endParaRPr lang="ru-R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1285860"/>
            <a:ext cx="435771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Неподалёку от деревни одиноко стоял полуразвалившийся сарай. Иван Новиков захотел использовать это строение в качестве туалета. Он отделился от своих разведчиков, спешился, открыл дверь в сарай. Строение оказалось битком забито германскими солдатами. Им недавно досталось от русских. Иван не растерялся и потребовал бросать оружие и выходить по одному. Команды отдавал громко в надежде, что его услышат и разведчики. Немцы выходили по одиночке и без оружия и только потом обнаруживали, что перед ними единственный русский. Пока не прошло замешательство, тут и русские солдаты подоспели.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5842" name="Picture 2" descr="novikov-i-a-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020" y="214290"/>
            <a:ext cx="403226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4612" y="214290"/>
            <a:ext cx="34413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3-ий Георгиевский крест</a:t>
            </a:r>
            <a:endParaRPr lang="ru-R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85720" y="714356"/>
            <a:ext cx="5429288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Знаменосец по молодости и от страха бросил в бою полковое знамя. Иван переоделся в форму германского офицера, немного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порепетировал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: честь отдавать, немецкой манере посадки в седле и т. п., и вскоре въехал в село, близ которого и разворачивались события. Была уверенность, что наше знамя ещё не покидало этого населенного пункта.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 Вскоре он увидел двух пеших польских офицеров с нашим зачехленным знаменем. Сдерживая волнение, Иван, проезжая мимо поляков, вроде из любопытства, протянул руку в сторону поляков: </a:t>
            </a:r>
            <a:r>
              <a:rPr lang="ru-RU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«Прошу, </a:t>
            </a:r>
            <a:r>
              <a:rPr lang="ru-RU" b="1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панове</a:t>
            </a:r>
            <a:r>
              <a:rPr lang="ru-RU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»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 Те к нему знамя и склонили. 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Оставалось только ухватить его и пришпорить коня. Открыли беспорядочную стрельбу вслед всаднику.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5072074"/>
            <a:ext cx="85011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Потом разглядывали немецкую шинель — вся в пулевых отверстиях. Сам Иван и его конь не получили ни единой царапины. Виновник всего происшествия — знаменосец видел всё происходящее в бинокль. После этого он чуть не потерял рассудок: то смеялся, то плакал. Знаменосцем был родной младший брат Новикова Николай. </a:t>
            </a:r>
            <a:endParaRPr lang="ru-RU" dirty="0"/>
          </a:p>
        </p:txBody>
      </p:sp>
      <p:pic>
        <p:nvPicPr>
          <p:cNvPr id="33799" name="Picture 7" descr="novikov-i-a-03"/>
          <p:cNvPicPr>
            <a:picLocks noChangeAspect="1" noChangeArrowheads="1"/>
          </p:cNvPicPr>
          <p:nvPr/>
        </p:nvPicPr>
        <p:blipFill>
          <a:blip r:embed="rId3" cstate="print"/>
          <a:srcRect t="3282"/>
          <a:stretch>
            <a:fillRect/>
          </a:stretch>
        </p:blipFill>
        <p:spPr bwMode="auto">
          <a:xfrm>
            <a:off x="5857884" y="857232"/>
            <a:ext cx="2786082" cy="4210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4612" y="214290"/>
            <a:ext cx="348941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4-ый Георгиевский крест</a:t>
            </a:r>
            <a:endParaRPr lang="ru-R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928670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Награждение Георгиевским крестом 1 ст. состоялось Приказом I Туркестанского армейского корпуса за № 88 от 27 февраля 1917 г. В дополнение Приказа за № 236 от 29 августа 1916 г.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4819" name="Picture 3" descr="novikov-i-a-8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00240"/>
            <a:ext cx="2953273" cy="435771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571868" y="1928802"/>
            <a:ext cx="51435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конце 20-х — начале 30-х Иван Новиков арестовали и поместили в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Городищенский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следственный изолятор. Обвинения: зять лишенца и царский офицер. До суда дело не дошло, и дело закрыли. Время было голодное. Георгиевские кресты несколько утратили свой статус. По этим двум причинам кресты были обменены на мешок картофеля.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Новиковы собрались и уехали в Ташкент. В Ташкенте жили недолго — младшей дочери не подошел климат. Новиковы вернулись в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Иванисовку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  и выкупили у колхоза семейный дом. Иван Новиков стал работать в колхозе садоводом-огородником. Колхоз обучал его на курсах садоводов и даже отправлял его на практику. Он проработал садовником до пенсии.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37880" y="4143380"/>
            <a:ext cx="35477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ПЛОТНИКОВ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 Михаил Иванович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pic>
        <p:nvPicPr>
          <p:cNvPr id="14" name="Picture 5" descr="spisok"/>
          <p:cNvPicPr>
            <a:picLocks noChangeAspect="1" noChangeArrowheads="1"/>
          </p:cNvPicPr>
          <p:nvPr/>
        </p:nvPicPr>
        <p:blipFill>
          <a:blip r:embed="rId3" cstate="print"/>
          <a:srcRect b="8088"/>
          <a:stretch>
            <a:fillRect/>
          </a:stretch>
        </p:blipFill>
        <p:spPr bwMode="auto">
          <a:xfrm>
            <a:off x="5929322" y="3786190"/>
            <a:ext cx="2775877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71472" y="5857892"/>
            <a:ext cx="3828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Военный летчик высшего класса</a:t>
            </a:r>
            <a:endParaRPr lang="ru-RU" sz="20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00166" y="5357826"/>
            <a:ext cx="1880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111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(1890-1973)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46029" y="285728"/>
            <a:ext cx="1915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в Сурске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071934" y="714356"/>
            <a:ext cx="464347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111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Окончил курс канонира запасной батареи при 45 артиллерийской бригаде (Пенза). B 1915 г. окончил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Александро­-Михайловскyю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летную школу при Михайловской артиллерийской академии. B 1916 г. окончил Одесскую авиационную школу. Присвоено звание летчика. Летал на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Вуaзен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III. B 1916 г. был награжден Георгиевскими крестами 4, 3, 2, и 1 степеней, и Георгиевской медалью 4 степени. Георгиевский крест 1 ст. № 22.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6" name="Рисунок 15" descr="urus_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500042"/>
            <a:ext cx="1357322" cy="3918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pic>
        <p:nvPicPr>
          <p:cNvPr id="21506" name="Picture 2" descr="http://www.ram-home.com/ram-old/voisin-ivanov-sh1p196.jpg"/>
          <p:cNvPicPr>
            <a:picLocks noChangeAspect="1" noChangeArrowheads="1"/>
          </p:cNvPicPr>
          <p:nvPr/>
        </p:nvPicPr>
        <p:blipFill>
          <a:blip r:embed="rId3" cstate="print"/>
          <a:srcRect t="3156"/>
          <a:stretch>
            <a:fillRect/>
          </a:stretch>
        </p:blipFill>
        <p:spPr bwMode="auto">
          <a:xfrm>
            <a:off x="214282" y="3143248"/>
            <a:ext cx="8715436" cy="351473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5720" y="214290"/>
            <a:ext cx="85011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Свои первый и второй Георгиевские кресты лётчик Плотников получил за то, что во время разведки львовских укреплений, ему удалось сохранить подбитую машину целой, дотянуть до своих и грамотно посадить её на небольшой ровной поверхности перед лесом. Сведения, доставленные лётчиками, были столь важными, что Плотников был автоматически увеличен в чине. Кроме того лётчику, будучи одному в самолёте, было трудно вести наблюдение, фотографирование, бросать бомбы, стрелять. В 1916-17 гг. высшим фронтовым командованием были возбуждены ещё два ходатайства о награждении Плотникова высшей в царской армии боевой наградой - орденом Георгия II и I степеней, что позволило ему получить почётное в то время звание полного Георгиевского кавалера.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Рисунок 8" descr="86649588_3996605_Ordena_Pobedi_1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071942"/>
            <a:ext cx="1516062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7158" y="4071942"/>
            <a:ext cx="363253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АНИСИМОВ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Виктор Васильевич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2" descr="C:\Users\Пользователь\Desktop\People\People\anisimov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500042"/>
            <a:ext cx="3071834" cy="341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357430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786182" y="285728"/>
            <a:ext cx="5072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28 ноября 1912 года в посёлке Никольский Хутор (ныне г. Сурск). В 1930 году окончил авиационную школу ГВФ в Пензе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71934" y="1571612"/>
            <a:ext cx="47148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Участвовал в освободительном походе в Западную Украину 1939 г. и в советско-финляндской войне 1939-40 г. С началом Великой Отечественной войны – на фронте. капитан В.В. Анисимов в первые недели войны произвёл 15 боевых вылетов на бомбардировку аэродромов и скоплений войск противника в районах населенных пунктов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Галац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и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Исакча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(Румыния).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52149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эскадрильи 5-го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скоростного бомбардировочного авиационного полка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43372" y="59293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27 марта 1942 г. посмертно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pic>
        <p:nvPicPr>
          <p:cNvPr id="36868" name="Picture 4" descr="http://www.designdune.com/wp-content/uploads/2012/02/Manipulating-a-WW2-Fighter-Aircraft-520x414.jpg"/>
          <p:cNvPicPr>
            <a:picLocks noChangeAspect="1" noChangeArrowheads="1"/>
          </p:cNvPicPr>
          <p:nvPr/>
        </p:nvPicPr>
        <p:blipFill>
          <a:blip r:embed="rId3" cstate="print"/>
          <a:srcRect b="5264"/>
          <a:stretch>
            <a:fillRect/>
          </a:stretch>
        </p:blipFill>
        <p:spPr bwMode="auto">
          <a:xfrm>
            <a:off x="214282" y="142852"/>
            <a:ext cx="8643998" cy="651962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5143512"/>
            <a:ext cx="56436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30 июля 1941 года при бомбардировке танковой колонны в районе г. Умань (Черкасская область) Виктор Анисимов направил горящий самолёт на скопление танков и автомашин противника.</a:t>
            </a:r>
            <a:endParaRPr lang="ru-RU" sz="2000" dirty="0"/>
          </a:p>
        </p:txBody>
      </p:sp>
      <p:pic>
        <p:nvPicPr>
          <p:cNvPr id="6" name="Рисунок 5" descr="0_6f519_6ec53e8a_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206" y="285728"/>
            <a:ext cx="1500166" cy="1428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76369" y="4071942"/>
            <a:ext cx="388054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БАЛАНОВ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Никифор Федотович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4810" y="285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10 июля 1909 года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 станции Канаевка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9124" y="1571612"/>
            <a:ext cx="42862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Участник национально-революционной войны испанского народа 1936-1939 гг. командир звена капитан Н.Ф. Баланов сбил 2 фашистских са­молёта. В годы Великой Отечественной войны – командир авиационной дивизии.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2" descr="C:\Users\Пользователь\Desktop\People\People\balanov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642918"/>
            <a:ext cx="314327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571744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214414" y="5286388"/>
            <a:ext cx="2200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Лётчик-истребитель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5786454"/>
            <a:ext cx="4143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присвоено 27 июля 1937 года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pic>
        <p:nvPicPr>
          <p:cNvPr id="1030" name="Picture 6" descr="http://gallery.ykt.ru/galleries/old/avia/358946.jpg"/>
          <p:cNvPicPr>
            <a:picLocks noChangeAspect="1" noChangeArrowheads="1"/>
          </p:cNvPicPr>
          <p:nvPr/>
        </p:nvPicPr>
        <p:blipFill>
          <a:blip r:embed="rId3" cstate="print"/>
          <a:srcRect t="1639" r="1437"/>
          <a:stretch>
            <a:fillRect/>
          </a:stretch>
        </p:blipFill>
        <p:spPr bwMode="auto">
          <a:xfrm>
            <a:off x="214282" y="214290"/>
            <a:ext cx="8715436" cy="644265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5143512"/>
            <a:ext cx="55007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Никифор Баланов в воздушном бою 12 января 1937 года над городом </a:t>
            </a:r>
            <a:r>
              <a:rPr lang="ru-RU" sz="20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Хатафе</a:t>
            </a:r>
            <a:r>
              <a:rPr lang="ru-RU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(под Мадридом) был тяжело ранен. Несмотря на это, сумел посадить самолёт на своём аэродроме.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714744" y="1928802"/>
            <a:ext cx="492922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Первый по времени учреждения российский орден, высшая награда Российской империи до 1917 года. </a:t>
            </a:r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Первым кавалером ордена стал дипломат Фёдор  Головин  в 1699 году, который имел вотчину в с. </a:t>
            </a:r>
            <a:r>
              <a:rPr lang="ru-RU" sz="2200" b="1" dirty="0" err="1" smtClean="0"/>
              <a:t>Ломовка</a:t>
            </a:r>
            <a:r>
              <a:rPr lang="ru-RU" sz="2200" b="1" dirty="0" smtClean="0"/>
              <a:t> Пензенской губернии.</a:t>
            </a:r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В 1998 году орден был восстановлен как высшая награда Российской Федерации.</a:t>
            </a:r>
            <a:endParaRPr lang="ru-RU" sz="2200" b="1" dirty="0"/>
          </a:p>
        </p:txBody>
      </p:sp>
      <p:pic>
        <p:nvPicPr>
          <p:cNvPr id="8" name="Рисунок 7" descr="orden-11-1-AndreiPervozva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714488"/>
            <a:ext cx="3381911" cy="38576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85786" y="285728"/>
            <a:ext cx="773609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Императорский орден 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Святого апостола Андрея Первозванного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71472" y="4071942"/>
            <a:ext cx="394550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ГОРЮНОВ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 Николаи Фёдорович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43372" y="285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22 марта 1923 года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в селе Чаадаевка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52149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батареи 107-го миномётного полка 3-й миномётной бригады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14876" y="1428736"/>
            <a:ext cx="40719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Старший лейтенант Николай Горюнов в ночь на 5 декабря 1944 г. вместе с первыми штурмовыми группами переправился на подручных средствах через Дунай южнее города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Эрчи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(Венгрия). Находясь в боевых порядках стрелковых подразделений, засекал вражеские огневые точки и по радио корректировал огонь миномётов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71934" y="58578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24 марта 1945 года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6" name="Picture 3" descr="C:\Users\Пользователь\Desktop\People\People\gorjunov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642918"/>
            <a:ext cx="314327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571744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72397" y="4071942"/>
            <a:ext cx="32606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КЕРЖНЕВ</a:t>
            </a:r>
          </a:p>
          <a:p>
            <a:pPr algn="r"/>
            <a:r>
              <a:rPr lang="ru-RU" sz="3200" b="1" dirty="0" err="1" smtClean="0">
                <a:solidFill>
                  <a:srgbClr val="FF0000"/>
                </a:solidFill>
              </a:rPr>
              <a:t>Тагир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Калюкович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4810" y="285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15 марта 1922 года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селе Нижняя Елюзань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51435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отделения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разведывательной роты 17-й гвардейской механизированной бригады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43372" y="157161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Гвардии старший сержант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Тагир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Кержнев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25 января 1945 г. с группой разведчиков в числе первых переправился через реку Одер в районе населенного пункта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Кёбен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Хобеня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 Польша).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3372" y="58578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10 апреля 1945 года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Picture 2" descr="C:\Users\Пользователь\Desktop\People\People\kerjnev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71480"/>
            <a:ext cx="3116265" cy="346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571744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pic>
        <p:nvPicPr>
          <p:cNvPr id="8" name="Рисунок 7" descr="fa5f3a2099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156" y="213908"/>
            <a:ext cx="8626124" cy="6458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00034" y="357166"/>
            <a:ext cx="67151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Захватив рубеж, разведчики во главе с </a:t>
            </a:r>
            <a:r>
              <a:rPr lang="ru-RU" sz="2000" b="1" dirty="0" err="1" smtClean="0"/>
              <a:t>Тагиром</a:t>
            </a:r>
            <a:r>
              <a:rPr lang="ru-RU" sz="2000" b="1" dirty="0" smtClean="0"/>
              <a:t> в течение 6 часов удерживали его, отразив несколько ожесточённых контратак противника.</a:t>
            </a:r>
            <a:endParaRPr lang="ru-RU" sz="2000" dirty="0"/>
          </a:p>
        </p:txBody>
      </p:sp>
      <p:pic>
        <p:nvPicPr>
          <p:cNvPr id="9" name="Рисунок 8" descr="0_6f519_6ec53e8a_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206" y="285728"/>
            <a:ext cx="1500166" cy="1428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1389" y="4071942"/>
            <a:ext cx="391164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КОВАЛЁВ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 Венедикт Ефимович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43372" y="285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27 марта 1915 года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городе Городище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51435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звена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11-го истребительного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авиационного полка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14810" y="1357298"/>
            <a:ext cx="45005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Лейтенант Венедикт Ковалёв 14 декабря 1941 г. у железнодорожной станции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Румянцево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(Московской области), когда машина была подбита и загорелась, направил её в зенитную батарею противника.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3372" y="57864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4 марта 1942 г. посмертно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9938" name="Picture 2" descr="http://img1.liveinternet.ru/images/attach/c/1/57/24/57024382_Kovalev_VenediktEfim.jpg"/>
          <p:cNvPicPr>
            <a:picLocks noChangeAspect="1" noChangeArrowheads="1"/>
          </p:cNvPicPr>
          <p:nvPr/>
        </p:nvPicPr>
        <p:blipFill>
          <a:blip r:embed="rId3" cstate="print"/>
          <a:srcRect b="7734"/>
          <a:stretch>
            <a:fillRect/>
          </a:stretch>
        </p:blipFill>
        <p:spPr bwMode="auto">
          <a:xfrm>
            <a:off x="928662" y="428604"/>
            <a:ext cx="2857520" cy="3557772"/>
          </a:xfrm>
          <a:prstGeom prst="rect">
            <a:avLst/>
          </a:prstGeom>
          <a:noFill/>
        </p:spPr>
      </p:pic>
      <p:pic>
        <p:nvPicPr>
          <p:cNvPr id="8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571744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pic>
        <p:nvPicPr>
          <p:cNvPr id="12" name="Рисунок 11" descr="seredina_37.jpg"/>
          <p:cNvPicPr>
            <a:picLocks noChangeAspect="1"/>
          </p:cNvPicPr>
          <p:nvPr/>
        </p:nvPicPr>
        <p:blipFill>
          <a:blip r:embed="rId3" cstate="print"/>
          <a:srcRect t="7113"/>
          <a:stretch>
            <a:fillRect/>
          </a:stretch>
        </p:blipFill>
        <p:spPr>
          <a:xfrm>
            <a:off x="285719" y="214290"/>
            <a:ext cx="8552259" cy="6440987"/>
          </a:xfrm>
          <a:prstGeom prst="rect">
            <a:avLst/>
          </a:prstGeom>
        </p:spPr>
      </p:pic>
      <p:pic>
        <p:nvPicPr>
          <p:cNvPr id="9" name="Рисунок 8" descr="0_6f519_6ec53e8a_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206" y="285728"/>
            <a:ext cx="1500166" cy="142815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8596" y="5572140"/>
            <a:ext cx="43577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Взорвал зенитную батарею Венедикт  Ковалёв погиб, открыв тем самым ведомой им группе путь к цели.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7158" y="4071942"/>
            <a:ext cx="428675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МИНЕЕВ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 Дмитрий Михайлович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14810" y="285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24 октября 1916 года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деревне Луговые Выселки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52149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Заместитель командира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эскадрильи 175-го штурмового авиационного полка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3438" y="1714488"/>
            <a:ext cx="40719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Старший лейтенант Дмитрий Минеев к сентябрю 1944 г совершил 95 боевых вылетов на штурмовку военных объектов противника, нанёс ему большой урон в живой силе и боевой технике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3372" y="57864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23 февраля 1945 года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5058" name="Picture 2" descr="https://upload.wikimedia.org/wikipedia/ru/1/1f/%D0%94%D0%BC%D0%B8%D1%82%D1%80%D0%B8%D0%B9_%D0%9C%D0%B8%D1%85%D0%B0%D0%B9%D0%BB%D0%BE%D0%B2%D0%B8%D1%87_%D0%9C%D0%B8%D0%BD%D0%B5%D0%B5%D0%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500042"/>
            <a:ext cx="2357454" cy="3365922"/>
          </a:xfrm>
          <a:prstGeom prst="rect">
            <a:avLst/>
          </a:prstGeom>
          <a:noFill/>
        </p:spPr>
      </p:pic>
      <p:pic>
        <p:nvPicPr>
          <p:cNvPr id="8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571744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5720" y="4071942"/>
            <a:ext cx="403604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СЕНАТОРОВ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Александр Сергеевич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14810" y="3571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8 октября 1912 года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в селе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Вышелей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9124" y="1357298"/>
            <a:ext cx="42862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Участник национально-революционной войны испанского народа 1936-39 гг. полковник Александр Сенаторов бомбил военные объекты в глубоком тылу противника. Лично привёл группу самолётов на Северный фронт и обеспечил их безаварийную посадку на разрушенном аэродроме. Совершил 100 боевых вылетов. В годы Великой Отечественной войны командовал 9-й воздушной армией, был заместителем командующего ВВС фронта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53578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отряда скоростной бомбардировочной эскадрильи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3372" y="58578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14 марта 1938 года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Picture 2" descr="C:\Users\Пользователь\Desktop\People\People\senatorov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5" y="571480"/>
            <a:ext cx="3079599" cy="342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571744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7609" y="4071942"/>
            <a:ext cx="409714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СИМАКОВ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 Тимофей Алексеевич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4810" y="285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24 января 1909 года в селе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Самодуровка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 ныне село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Садовка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6248" y="1357298"/>
            <a:ext cx="44291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Участник финской войны 1939—40 г.. На фронте Великой Отечественной войну с июня 1941 г. Лейтенант Симаков умело организовал форсирование реки Днестр в июле 1944 г. и захват плацдарма. Рота отбила 3 контратаки противника, обеспечила успешное форсирование реки подразделениями полка. 26 июля 1944 г. в числе первых ворвался в город Станислав (Ивано-Франковск), в уличных боях лично истребил до 10 гитлеровцев. Погиб в этом бою.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1538" y="5214950"/>
            <a:ext cx="2774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роты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796-го стрелкового полка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3372" y="58578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присвоено 24 марта 1945 года посмертно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6082" name="Picture 2" descr="C:\Users\1\Desktop\5 ноября\проект память и гордость ы\People\simakov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04"/>
            <a:ext cx="3236914" cy="3604127"/>
          </a:xfrm>
          <a:prstGeom prst="rect">
            <a:avLst/>
          </a:prstGeom>
          <a:noFill/>
        </p:spPr>
      </p:pic>
      <p:pic>
        <p:nvPicPr>
          <p:cNvPr id="8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571744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71472" y="3786190"/>
            <a:ext cx="349384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БАРАБАНОВ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 Пётр Михайлович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857752" y="4357694"/>
            <a:ext cx="3937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Кавалер ордена Славы трех степеней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9" name="Рисунок 8" descr="3011839.png"/>
          <p:cNvPicPr>
            <a:picLocks noChangeAspect="1"/>
          </p:cNvPicPr>
          <p:nvPr/>
        </p:nvPicPr>
        <p:blipFill>
          <a:blip r:embed="rId3" cstate="print"/>
          <a:srcRect r="-2503"/>
          <a:stretch>
            <a:fillRect/>
          </a:stretch>
        </p:blipFill>
        <p:spPr>
          <a:xfrm>
            <a:off x="5572132" y="4714884"/>
            <a:ext cx="2643238" cy="18573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92919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13. 1. 1916 - 25. 2. 1997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35782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Отделения 564-го отдельного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саперного батальона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43372" y="3571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13 января 1916 года в селе Архангельское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Picture 2" descr="C:\Users\Пользователь\Desktop\People\People\barabanov\Pictu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05804"/>
            <a:ext cx="3214710" cy="358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000496" y="1285860"/>
            <a:ext cx="47149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21 ноября 1943 года сержант Барабанов проделал проход в проволочном заграждении и обезвредил 17 противотанковых мин. Во время атаки одним из первых ворвался в траншею врага и захватил в плен 2-х солдат.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бою в районе деревни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Селец-Холопеево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Барабанов сразил 4-х гитлеровцев и 2-х пленил.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Награжден орденом Славы 3-й степени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7158" y="285728"/>
            <a:ext cx="84296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21 февраля 1944 г. в районе населенного пункта Хомичи (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Калинковичский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район Гомельской области) сержант Барабанов со своим отделением, проделав ночью проход в проволочном заграждении, первым бросился в атаку и нанес врагу урон. Будучи раненным, поле боя не покинул. Награжден орденом Славы 2-й ст. 4 августа 1944 г. при форсировании реки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Нарев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в районе города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Остроленка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(Польша) сержант Барабанов с 2 саперами одним из первых переплыл реку и закрепился на берегу. Отбивая контратаки, лично уничтожил свыше 10 гитлеровцев. В критический момент боя воины вызвали огонь на себя. За этот бой был представлен к награждению орденом Славы 1-й степени.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72264" y="3929066"/>
            <a:ext cx="22145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 возвращении с боевого задания сержант Барабанов был тяжело ранен. Товарищи вынесли его с поля боя.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62" name="Picture 2" descr="http://waralbum.ru/wp-content/uploads/2012/10/1105.jpg"/>
          <p:cNvPicPr>
            <a:picLocks noChangeAspect="1" noChangeArrowheads="1"/>
          </p:cNvPicPr>
          <p:nvPr/>
        </p:nvPicPr>
        <p:blipFill>
          <a:blip r:embed="rId3" cstate="print"/>
          <a:srcRect t="3756"/>
          <a:stretch>
            <a:fillRect/>
          </a:stretch>
        </p:blipFill>
        <p:spPr bwMode="auto">
          <a:xfrm>
            <a:off x="428596" y="3000372"/>
            <a:ext cx="5929354" cy="3661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57554" y="1010245"/>
            <a:ext cx="535785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Императорский Военный орден Святого Великомученика и Победоносца Георгия  (Орден Святого Георгия). </a:t>
            </a:r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Утвержден 26 ноября 1769 года. Восстановлен Указом Президента РФ 8 августа 2000 г. На мраморных плитах Георгиевского зала Московского Кремля высечено 11 тысяч имен награжденных. </a:t>
            </a:r>
          </a:p>
          <a:p>
            <a:pPr algn="just"/>
            <a:r>
              <a:rPr lang="ru-RU" sz="2200" b="1" dirty="0" smtClean="0"/>
              <a:t>Орден имел 4 степени</a:t>
            </a:r>
          </a:p>
          <a:p>
            <a:pPr algn="just"/>
            <a:r>
              <a:rPr lang="ru-RU" sz="2200" b="1" dirty="0" smtClean="0"/>
              <a:t>Полных Георгиевских кавалеров - 4 (все фельдмаршалы)</a:t>
            </a:r>
          </a:p>
          <a:p>
            <a:pPr algn="just"/>
            <a:r>
              <a:rPr lang="ru-RU" sz="2200" b="1" dirty="0" smtClean="0"/>
              <a:t>Трижды Георгиевских кавалеров - 3 полководца.</a:t>
            </a:r>
          </a:p>
          <a:p>
            <a:pPr algn="just"/>
            <a:r>
              <a:rPr lang="ru-RU" sz="2200" b="1" dirty="0" smtClean="0"/>
              <a:t>Кавалеров 3-й ст. -  выявлено 6 </a:t>
            </a:r>
            <a:r>
              <a:rPr lang="ru-RU" sz="2200" b="1" dirty="0" err="1" smtClean="0"/>
              <a:t>пензенцев</a:t>
            </a:r>
            <a:endParaRPr lang="ru-RU" sz="2200" b="1" dirty="0" smtClean="0"/>
          </a:p>
          <a:p>
            <a:pPr algn="just"/>
            <a:r>
              <a:rPr lang="ru-RU" sz="2200" b="1" dirty="0" smtClean="0"/>
              <a:t>Кавалеров 4-й </a:t>
            </a:r>
            <a:r>
              <a:rPr lang="ru-RU" sz="2200" b="1" dirty="0" err="1" smtClean="0"/>
              <a:t>ст</a:t>
            </a:r>
            <a:r>
              <a:rPr lang="ru-RU" sz="2200" b="1" dirty="0" smtClean="0"/>
              <a:t> - выявлено 57 </a:t>
            </a:r>
            <a:r>
              <a:rPr lang="ru-RU" sz="2200" b="1" dirty="0" err="1" smtClean="0"/>
              <a:t>пензенцев</a:t>
            </a:r>
            <a:endParaRPr lang="ru-RU" sz="2200" b="1" dirty="0"/>
          </a:p>
        </p:txBody>
      </p:sp>
      <p:pic>
        <p:nvPicPr>
          <p:cNvPr id="1026" name="Picture 2" descr="Знак ордена Св. Георгия 4-й ст. 1850-е год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3116"/>
            <a:ext cx="2357454" cy="26403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43042" y="214290"/>
            <a:ext cx="56266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ru-RU" sz="32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Первая Георгиевская награда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4282" y="4143380"/>
            <a:ext cx="50267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ГОРЕЛОВ Иван Егорович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pic>
        <p:nvPicPr>
          <p:cNvPr id="51202" name="Picture 2" descr="http://s55.radikal.ru/i150/1202/74/28e46cfed95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357166"/>
            <a:ext cx="5118500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285852" y="3714752"/>
            <a:ext cx="349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Часть экипажа крейсера «Варяг»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388" y="357166"/>
            <a:ext cx="22309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в Канаевке </a:t>
            </a:r>
          </a:p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26 августа 1880 года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47863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Комендор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 бронепалубный крейсер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1-го ранга «Варяг»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29256" y="1285860"/>
            <a:ext cx="33575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За участие 27 января 1904 года в бою с японской эскадрой у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Чемульпо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награжден Знаком отличия Военного ордена - Георгиевский крест 4-й степени и серебряной медалью в память боя «Варяга». На крейсере «Варяг» на момент боя у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Чемульпо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было 565 человек.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785794"/>
            <a:ext cx="85011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14546" y="357166"/>
            <a:ext cx="4751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Подвиг сапёра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Рисунок 6" descr="kreisera-rus-00137.jpg"/>
          <p:cNvPicPr>
            <a:picLocks noChangeAspect="1"/>
          </p:cNvPicPr>
          <p:nvPr/>
        </p:nvPicPr>
        <p:blipFill>
          <a:blip r:embed="rId3" cstate="print"/>
          <a:srcRect t="7218"/>
          <a:stretch>
            <a:fillRect/>
          </a:stretch>
        </p:blipFill>
        <p:spPr>
          <a:xfrm>
            <a:off x="214282" y="214290"/>
            <a:ext cx="8643998" cy="641606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7158" y="285728"/>
            <a:ext cx="7072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 ходе ожесточенной артиллерийской дуэли "Варяг" получил большие повреждения, но не спустил Андреевский флаг и предпочел пленению гибель корабля. Моряки открыли кингстоны и затопили крейсер</a:t>
            </a:r>
            <a:endParaRPr lang="ru-RU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85786" y="3714752"/>
            <a:ext cx="321491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ДЕНИСОВ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Пётр Васильевич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5000628" y="4357694"/>
            <a:ext cx="3937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Кавалер ордена Славы трех степеней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9" name="Рисунок 8" descr="3011839.png"/>
          <p:cNvPicPr>
            <a:picLocks noChangeAspect="1"/>
          </p:cNvPicPr>
          <p:nvPr/>
        </p:nvPicPr>
        <p:blipFill>
          <a:blip r:embed="rId3" cstate="print"/>
          <a:srcRect r="-2503"/>
          <a:stretch>
            <a:fillRect/>
          </a:stretch>
        </p:blipFill>
        <p:spPr>
          <a:xfrm>
            <a:off x="5572132" y="4714884"/>
            <a:ext cx="2643238" cy="18573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29322" y="285728"/>
            <a:ext cx="28588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1 июня 1913 года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селе Юлово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48577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орудия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798-го артиллерийского полка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43372" y="142873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Сержант Денисов отличился в боях 15-16 июня 1944 г. под населенными пунктами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Тибор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и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Корхула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(Финляндия, ныне Карелия). Огнем из орудия подавил 2 вражеских минометные батареи, 2 пулеметные точки, разбил дзот. 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Награжден орденом Славы 3 ст.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Picture 2" descr="C:\Users\Пользователь\Desktop\People\People\denisov\Pictu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57166"/>
            <a:ext cx="2857520" cy="318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pic>
        <p:nvPicPr>
          <p:cNvPr id="7" name="Рисунок 6" descr="ogon-po-vragu-germaniya_1945.jpg"/>
          <p:cNvPicPr>
            <a:picLocks noChangeAspect="1"/>
          </p:cNvPicPr>
          <p:nvPr/>
        </p:nvPicPr>
        <p:blipFill>
          <a:blip r:embed="rId3" cstate="print"/>
          <a:srcRect r="5105"/>
          <a:stretch>
            <a:fillRect/>
          </a:stretch>
        </p:blipFill>
        <p:spPr>
          <a:xfrm>
            <a:off x="214282" y="213001"/>
            <a:ext cx="8715436" cy="645505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14282" y="214290"/>
            <a:ext cx="6429420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863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В бою у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Реетца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(Германия) Денисов при отражении атаки на огневую позицию батареи заменил наводчика и поджег танк, истребив до 15 немцев. Награжден орденом Славы 2 ст.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5984" y="5500702"/>
            <a:ext cx="664373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1798638" algn="l"/>
              </a:tabLst>
            </a:pPr>
            <a:r>
              <a:rPr lang="ru-RU" b="1" dirty="0" smtClean="0">
                <a:ea typeface="Calibri" pitchFamily="34" charset="0"/>
                <a:cs typeface="Times New Roman" pitchFamily="18" charset="0"/>
              </a:rPr>
              <a:t>В боях за Берлин двигался с наступающей пехотой, в районе Лихтенберга прямой наводкой уничтожил 2 крупнокалиберных пулемета, орудие с расчетом. Подбил штурмовое орудие врага. Награжден орденом Славы 1 степени. </a:t>
            </a:r>
            <a:r>
              <a:rPr lang="ru-RU" b="1" dirty="0" smtClean="0"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14348" y="4143380"/>
            <a:ext cx="337246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ЕМЕЛЬЯНОВ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 Петр Николаевич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72198" y="214290"/>
            <a:ext cx="2680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Жил в городе Сурск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Городищенского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района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7686" y="1000108"/>
            <a:ext cx="44291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19 июля 1944 г. танковая рота под командованием капитана Емельянова первой ворвалась в г.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Любомль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и, преследуя врага, в ночь на 20 июля вышла к Государственной границе СССР. Сходу форсировав реку Западный Буг в районе села Гуща, танкисты заняли плацдарм на правом берегу реки. Сам Емельянов с экипажем своего танка уничтожил в этих боях до взвода гитлеровцев, подавил огонь нескольких орудий и пулемётных точек, подбил самоходную артиллерийскую установку (САУ) врага.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42976" y="5357826"/>
            <a:ext cx="2814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танковой роты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357686" y="5929330"/>
            <a:ext cx="4429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22 августа 1944 г. Петру Емельянову присвоено звание Героя Советского Союза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3249" name="Picture 1" descr="C:\Users\1\Desktop\5 ноября\проект память и гордость ы\People\emeljanov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57576"/>
            <a:ext cx="3214710" cy="3579404"/>
          </a:xfrm>
          <a:prstGeom prst="rect">
            <a:avLst/>
          </a:prstGeom>
          <a:noFill/>
        </p:spPr>
      </p:pic>
      <p:pic>
        <p:nvPicPr>
          <p:cNvPr id="8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571744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5720" y="3714752"/>
            <a:ext cx="399436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МАКАРОВ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Александр Петрович 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000232" y="5000636"/>
            <a:ext cx="16466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5825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21.08.1861 - …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356" y="5572140"/>
            <a:ext cx="1663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Подполковник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71934" y="285728"/>
            <a:ext cx="4786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После войны служил земским начальником 4-го участка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Городищенского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уезда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29124" y="1428736"/>
            <a:ext cx="43577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службу вступил в 1888 году из кадетов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Симбирского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кадетского корпуса, в 1891 г. переведен в 214-й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Мокшанский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пехотный батальон.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Участник Русско-японской войны 1904-05 г. За отличия награжден орденами Св. Анны 4-й ст. и 3-й ст., Св. Станислава 3-й ст.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 descr="C:\Users\1\Desktop\5 ноября\проект память и гордость ы\People\makarovAldr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3022600" cy="3365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beeab85046ca201d73bb9d129bcfc3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3092313"/>
            <a:ext cx="2674620" cy="22250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32115" y="2480098"/>
            <a:ext cx="54180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МЫ ПОМНИМ И ГОРДИМСЯ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abregeorg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85720" y="0"/>
            <a:ext cx="60977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ru-RU" sz="32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Золотое оружие «За храбрость»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7620" y="4714884"/>
            <a:ext cx="49292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«Жалуется оно генералам, штаб- и обер-офицерам за выдающиеся воинские подвиги, требующие несомненного самопожертвования». За время первой мировой войны золотое Георгиевское оружие с надписью</a:t>
            </a:r>
            <a:r>
              <a:rPr lang="ru-RU" sz="2000" b="1" baseline="-250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«За храбрость» получили 8 </a:t>
            </a:r>
            <a:r>
              <a:rPr lang="ru-RU" sz="2000" b="1" dirty="0" err="1" smtClean="0">
                <a:solidFill>
                  <a:schemeClr val="bg1"/>
                </a:solidFill>
                <a:latin typeface="Monotype Corsiva" pitchFamily="66" charset="0"/>
              </a:rPr>
              <a:t>пензенцев</a:t>
            </a:r>
            <a:endParaRPr lang="ru-RU" sz="2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571480"/>
            <a:ext cx="5357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Наградное оружие в Российской империи в 1807-1917 гг., причисленное к статусу государственного</a:t>
            </a:r>
            <a:r>
              <a:rPr lang="ru-RU" b="1" baseline="300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ордена. В 1913 г. официально введено как</a:t>
            </a:r>
            <a:r>
              <a:rPr lang="ru-RU" b="1" baseline="300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Георгиевское оружие. 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00166" y="214290"/>
            <a:ext cx="598298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Знак отличия военного ордена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(Георгиевский крест)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7890" name="Picture 2" descr="https://upload.wikimedia.org/wikipedia/commons/thumb/3/39/George-Cross-3-_st.jpg/640px-George-Cross-3-_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64"/>
            <a:ext cx="2643206" cy="3097507"/>
          </a:xfrm>
          <a:prstGeom prst="rect">
            <a:avLst/>
          </a:prstGeom>
          <a:noFill/>
        </p:spPr>
      </p:pic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3214678" y="1571612"/>
            <a:ext cx="542928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111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Для награждения нижних чинов (солдат и унтер-офицеров) за выдающуюся храбрость в бою против неприятеля в 1807 г. был установлен, Знак отличия Военного ордена в форме Георгиевского креста. </a:t>
            </a:r>
          </a:p>
          <a:p>
            <a:pPr lvl="0" indent="41116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B статуте 1913 г. закреплено официальное название Георгиевский крест. При учреждении солдатский крест степеней не имел. В марте 1856 г. царским указом введены 4 степени, награждение которыми производилось последовательно. С 1914 до 1917 гг. было вручено (то есть в основном за подвиги в Первой мировой войне) 1 млн. 589 тыс. крестов разных степе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 Narrow" pitchFamily="34" charset="0"/>
              </a:rPr>
              <a:t>ней.</a:t>
            </a:r>
            <a:r>
              <a:rPr lang="ru-RU" sz="2000" dirty="0" smtClean="0"/>
              <a:t> </a:t>
            </a:r>
          </a:p>
          <a:p>
            <a:pPr lvl="0" indent="4111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/>
              <a:t>Удалось выявить 14 полных Георгиевских </a:t>
            </a:r>
            <a:r>
              <a:rPr lang="ru-RU" sz="2000" b="1" dirty="0" err="1" smtClean="0"/>
              <a:t>кавалеров-пензенцев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 Narrow" pitchFamily="34" charset="0"/>
            </a:endParaRPr>
          </a:p>
          <a:p>
            <a:pPr marL="0" marR="0" lvl="0" indent="4111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00364" y="1214422"/>
            <a:ext cx="564360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16 апреля 1934 г. ЦИК СССР учредил почетное звание Героя Советского Союза - высшую степень отличия для лиц, которые имеют выдающиеся заслуги, связанные с совершением героиче­ского подвига.</a:t>
            </a:r>
          </a:p>
          <a:p>
            <a:pPr algn="just"/>
            <a:r>
              <a:rPr lang="ru-RU" sz="2200" b="1" dirty="0" smtClean="0"/>
              <a:t>Указом Президиума Верховного Совета СССР от 1 августа 1939 г. для Героев Советского Союза учреждена медаль «Золотая Звезда», которая вместе </a:t>
            </a:r>
            <a:r>
              <a:rPr lang="ru-RU" sz="2200" b="1" dirty="0" err="1" smtClean="0"/>
              <a:t>c</a:t>
            </a:r>
            <a:r>
              <a:rPr lang="ru-RU" sz="2200" b="1" dirty="0" smtClean="0"/>
              <a:t> орденом Ленина вручалась награжденным.</a:t>
            </a:r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Память о Героях Советского Союза и Георгиевских кавалерах, связанных с Пензенским краем, увековечена в названиях населенных пунктов.</a:t>
            </a:r>
            <a:endParaRPr lang="ru-RU" sz="2200" b="1" dirty="0"/>
          </a:p>
        </p:txBody>
      </p:sp>
      <p:pic>
        <p:nvPicPr>
          <p:cNvPr id="3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000240"/>
            <a:ext cx="1714512" cy="321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357290" y="214290"/>
            <a:ext cx="60919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Звание Героя Советского Союза 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f6556107617b19dccf824c66120645f.jpg"/>
          <p:cNvPicPr>
            <a:picLocks noChangeAspect="1"/>
          </p:cNvPicPr>
          <p:nvPr/>
        </p:nvPicPr>
        <p:blipFill>
          <a:blip r:embed="rId2" cstate="print"/>
          <a:srcRect b="73958"/>
          <a:stretch>
            <a:fillRect/>
          </a:stretch>
        </p:blipFill>
        <p:spPr>
          <a:xfrm>
            <a:off x="0" y="4786322"/>
            <a:ext cx="9144000" cy="2071678"/>
          </a:xfrm>
          <a:prstGeom prst="rect">
            <a:avLst/>
          </a:prstGeom>
        </p:spPr>
      </p:pic>
      <p:pic>
        <p:nvPicPr>
          <p:cNvPr id="4" name="Рисунок 3" descr="ссмсм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1408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57290" y="6143644"/>
            <a:ext cx="56636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ГЕРОЕВ ИМЕНА ПОСЁЛКИ ОБРЕЛИ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011839.png"/>
          <p:cNvPicPr>
            <a:picLocks noChangeAspect="1"/>
          </p:cNvPicPr>
          <p:nvPr/>
        </p:nvPicPr>
        <p:blipFill>
          <a:blip r:embed="rId2" cstate="print"/>
          <a:srcRect r="-2503"/>
          <a:stretch>
            <a:fillRect/>
          </a:stretch>
        </p:blipFill>
        <p:spPr>
          <a:xfrm>
            <a:off x="0" y="2071678"/>
            <a:ext cx="3714776" cy="26103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67683" y="404664"/>
            <a:ext cx="47678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Кавалеры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рдена 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Славы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643306" y="1643050"/>
            <a:ext cx="507206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111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8 ноября 1943 года в СССР был учрежден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трехстепенный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(1, 2 и 3 ст.) орден Славы для награждения лиц рядового и сержантского состава. При его введении было решено обратиться к славным боевым традициям прошлого - к знакам отличия военного </a:t>
            </a:r>
            <a:r>
              <a:rPr lang="ru-RU" sz="2200" b="1" dirty="0">
                <a:latin typeface="+mj-lt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рдена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- Георгиевским крестам.</a:t>
            </a:r>
            <a:r>
              <a:rPr kumimoji="0" lang="ru-RU" sz="2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Преемственность вводимой новой награды подчёркивалась прежде всего - тем, что для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Ордена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Славы была взята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Георгиевская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лента.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1630</TotalTime>
  <Words>2829</Words>
  <Application>Microsoft Office PowerPoint</Application>
  <PresentationFormat>Экран (4:3)</PresentationFormat>
  <Paragraphs>236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ПРОСВЕТИТЕЛЬСКИЙ ПРОЕКТ  «ПАМЯТЬ И ГОРДОСТЬ В СЕРДЦАХ ПОКОЛЕНИЙ» ГОРОДИЩЕНСКИЙ 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Молодежный парламент</cp:lastModifiedBy>
  <cp:revision>184</cp:revision>
  <dcterms:modified xsi:type="dcterms:W3CDTF">2020-01-17T11:11:39Z</dcterms:modified>
</cp:coreProperties>
</file>