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62" r:id="rId3"/>
    <p:sldId id="311" r:id="rId4"/>
    <p:sldId id="312" r:id="rId5"/>
    <p:sldId id="313" r:id="rId6"/>
    <p:sldId id="314" r:id="rId7"/>
    <p:sldId id="316" r:id="rId8"/>
    <p:sldId id="317" r:id="rId9"/>
    <p:sldId id="318" r:id="rId10"/>
    <p:sldId id="319" r:id="rId11"/>
    <p:sldId id="320" r:id="rId12"/>
    <p:sldId id="291" r:id="rId13"/>
    <p:sldId id="295" r:id="rId14"/>
    <p:sldId id="292" r:id="rId15"/>
    <p:sldId id="302" r:id="rId16"/>
    <p:sldId id="293" r:id="rId17"/>
    <p:sldId id="303" r:id="rId18"/>
    <p:sldId id="294" r:id="rId19"/>
    <p:sldId id="298" r:id="rId20"/>
    <p:sldId id="297" r:id="rId21"/>
    <p:sldId id="299" r:id="rId22"/>
    <p:sldId id="296" r:id="rId23"/>
    <p:sldId id="304" r:id="rId24"/>
    <p:sldId id="305" r:id="rId25"/>
    <p:sldId id="289" r:id="rId26"/>
    <p:sldId id="300" r:id="rId27"/>
    <p:sldId id="306" r:id="rId28"/>
    <p:sldId id="307" r:id="rId29"/>
    <p:sldId id="308" r:id="rId30"/>
    <p:sldId id="309" r:id="rId31"/>
    <p:sldId id="277" r:id="rId32"/>
    <p:sldId id="310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8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http://kak-doehat.ru/images/242-gerb-penzy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google.ru/url?sa=i&amp;rct=j&amp;q=&amp;esrc=s&amp;source=images&amp;cd=&amp;cad=rja&amp;uact=8&amp;ved=0ahUKEwjv-5iP7sHJAhXmvXIKHRa-BuwQjRwIBw&amp;url=http://kak-doehat.ru/article/penza/&amp;psig=AFQjCNFmkEop-OjXhOf9VddB8UCt0HOWDg&amp;ust=144930656214154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Desktop\iXUI5FT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40" y="5704866"/>
            <a:ext cx="3015817" cy="1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Desktop\d7ff39b3badaf34ac8c664869ce2cd2f_i-5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7"/>
          <a:stretch/>
        </p:blipFill>
        <p:spPr bwMode="auto">
          <a:xfrm>
            <a:off x="0" y="-2875"/>
            <a:ext cx="9144000" cy="5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36549"/>
            <a:ext cx="9144000" cy="1497269"/>
          </a:xfrm>
          <a:solidFill>
            <a:schemeClr val="bg1">
              <a:lumMod val="65000"/>
              <a:alpha val="76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ПРОСВЕТИТЕЛЬСКИЙ ПРОЕКТ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«ПАМЯТЬ И ГОРДОСТЬ В СЕРДЦАХ ПОКОЛЕНИЙ»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КУЗНЕЦКИЙ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D:\Мои документы\Desktop\сай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3168352" cy="7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rc_mi" descr="http://kak-doehat.ru/images/242-gerb-penzy.pn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013957" y="5833819"/>
            <a:ext cx="544914" cy="73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627658" y="6014929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Собрание Пензенской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31953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pic>
        <p:nvPicPr>
          <p:cNvPr id="2" name="Рисунок 1" descr="4. Кавалеры Славы 0001.jpg"/>
          <p:cNvPicPr>
            <a:picLocks noChangeAspect="1"/>
          </p:cNvPicPr>
          <p:nvPr/>
        </p:nvPicPr>
        <p:blipFill>
          <a:blip r:embed="rId3" cstate="print"/>
          <a:srcRect l="396" r="2343"/>
          <a:stretch>
            <a:fillRect/>
          </a:stretch>
        </p:blipFill>
        <p:spPr>
          <a:xfrm>
            <a:off x="214282" y="1000108"/>
            <a:ext cx="8740631" cy="4643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5786454"/>
            <a:ext cx="6500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11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Орден Славы 1-й ст. первым в СССР получил   </a:t>
            </a:r>
            <a:r>
              <a:rPr lang="ru-RU" sz="2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Николай Залетов </a:t>
            </a: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— уроженец Сердобска</a:t>
            </a:r>
            <a:endParaRPr lang="ru-RU" sz="2200" b="1" dirty="0" smtClean="0">
              <a:solidFill>
                <a:schemeClr val="tx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57166"/>
            <a:ext cx="82157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Полными кавалерами ордена Славы стали 49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пензенцев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3011839.png"/>
          <p:cNvPicPr>
            <a:picLocks noChangeAspect="1"/>
          </p:cNvPicPr>
          <p:nvPr/>
        </p:nvPicPr>
        <p:blipFill>
          <a:blip r:embed="rId4" cstate="print"/>
          <a:srcRect r="-2503"/>
          <a:stretch>
            <a:fillRect/>
          </a:stretch>
        </p:blipFill>
        <p:spPr>
          <a:xfrm>
            <a:off x="285719" y="5000636"/>
            <a:ext cx="2305221" cy="16198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571612"/>
            <a:ext cx="56436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22 марта 1992 г. было установлено звание Героя России</a:t>
            </a:r>
            <a:r>
              <a:rPr lang="ru-RU" sz="2400" b="1" dirty="0" smtClean="0"/>
              <a:t> </a:t>
            </a:r>
            <a:r>
              <a:rPr lang="ru-RU" sz="2400" dirty="0" smtClean="0"/>
              <a:t>— </a:t>
            </a:r>
            <a:r>
              <a:rPr lang="ru-RU" sz="2400" b="1" dirty="0" smtClean="0"/>
              <a:t>высшее звание, присваиваемое за заслуги перед государством и народом, связанные с совершением геройского подвига.</a:t>
            </a:r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Этого звания удостоены более 1000 человек, в том числе летчик-космонавт </a:t>
            </a:r>
            <a:r>
              <a:rPr lang="ru-RU" sz="2200" b="1" i="1" dirty="0" err="1" smtClean="0"/>
              <a:t>Самокутяев</a:t>
            </a:r>
            <a:r>
              <a:rPr lang="ru-RU" sz="2200" b="1" i="1" dirty="0" smtClean="0"/>
              <a:t> Александр Михайлович </a:t>
            </a:r>
            <a:r>
              <a:rPr lang="ru-RU" sz="2200" b="1" dirty="0" smtClean="0"/>
              <a:t>уроженец Пензы.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14290"/>
            <a:ext cx="70378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Российской Федерации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8914" name="Picture 2" descr="https://upload.wikimedia.org/wikipedia/commons/1/18/Hero_of_the_Russian_Federation_med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1897189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4077072"/>
            <a:ext cx="42576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АБРАМОВ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Владимир Федорович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620688"/>
            <a:ext cx="4695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14 июля 1921 года в городе Кузнецк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22 июля 1944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эскадрильи 10-го гвардейского истребительного авиационного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716016" y="1844824"/>
            <a:ext cx="3942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капитан Владимир Абрамов к 19 мая 1944 года совершил 287 боевых вылетов, участвовал в 57 воздушных боях.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F:\проект память и гордость ы\People\abram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3312368" cy="368814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88640"/>
            <a:ext cx="412997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Абрамов сбил лично и</a:t>
            </a:r>
          </a:p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группе 20 фашистских</a:t>
            </a:r>
          </a:p>
          <a:p>
            <a:pPr algn="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самолётов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552" y="4221088"/>
            <a:ext cx="352750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dirty="0" smtClean="0">
                <a:solidFill>
                  <a:srgbClr val="FF0000"/>
                </a:solidFill>
              </a:rPr>
              <a:t>БЛОХИН </a:t>
            </a:r>
          </a:p>
          <a:p>
            <a:pPr algn="r"/>
            <a:r>
              <a:rPr lang="ru-RU" sz="3200" dirty="0" smtClean="0">
                <a:solidFill>
                  <a:srgbClr val="FF0000"/>
                </a:solidFill>
              </a:rPr>
              <a:t>Виктор Алексеевич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04664"/>
            <a:ext cx="453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 апреля 1922 года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Тютнярь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21 июля 1944 г.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F:\проект память и гордость ы\People\bloxin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451327" cy="3842864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отделения 173-го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2060848"/>
            <a:ext cx="435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Сержант Виктор Блохин отличился 14 июня 1944 года при прорыве обороны противника в районе город Выборг Ленинградской области.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pic>
        <p:nvPicPr>
          <p:cNvPr id="7" name="Рисунок 6" descr="zwalls.ru-3258.jpg"/>
          <p:cNvPicPr>
            <a:picLocks noChangeAspect="1"/>
          </p:cNvPicPr>
          <p:nvPr/>
        </p:nvPicPr>
        <p:blipFill>
          <a:blip r:embed="rId3" cstate="print"/>
          <a:srcRect l="16180"/>
          <a:stretch>
            <a:fillRect/>
          </a:stretch>
        </p:blipFill>
        <p:spPr>
          <a:xfrm>
            <a:off x="179512" y="172463"/>
            <a:ext cx="8748464" cy="6523266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8640"/>
            <a:ext cx="316835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Исчерпав все возможности для подавления огня пулемёта, Блохин грудью закрыл амбразуру вражеского дзота, чем содействовал выполнению боевой задачи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9592" y="4077072"/>
            <a:ext cx="320286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КУЗЬМИЧЁВ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 Фёдорович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 descr="F:\проект память и гордость ы\People\kuzmiche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8224"/>
            <a:ext cx="3240360" cy="3607964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48880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7 ноября 1910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Траханиотово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27 июня 1945 года.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Заместитель командира 152-го гвардейского истребительного авиационного полка по политчасти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2060848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майор Иван Кузьмичёв к марту 1945 года совершил 166 боевых вылетов и провёл 83 воздушных боя.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200" r="1600"/>
          <a:stretch>
            <a:fillRect/>
          </a:stretch>
        </p:blipFill>
        <p:spPr bwMode="auto">
          <a:xfrm>
            <a:off x="161822" y="188639"/>
            <a:ext cx="8730658" cy="648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301208"/>
            <a:ext cx="1403648" cy="13362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0398" y="188640"/>
            <a:ext cx="62402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Иван Кузьмичёв сбил лично 15 </a:t>
            </a:r>
          </a:p>
          <a:p>
            <a:pPr algn="just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в паре 2 самолёта противника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4077072"/>
            <a:ext cx="37404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МАНАХОВ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Евгений Фёдорович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 января 1925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городе Кузнецк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39952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15 января 1944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F:\проект память и гордость ы\People\manah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3312368" cy="368814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5229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сабельного взвода 58-го гвардейского кавалерийского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1340768"/>
            <a:ext cx="42839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лейтенант Евгений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Манахов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наступательном бою  18 сентября 1943 г. в районе села Баба (Черниговской области) с взводом забросал гранатами блиндаж штаба батальона противника, уничтожил 8 гитлеровцев, захватил штабную машину. В ночь на 27 сентября 1943 г. первым во главе взвода форсировал Днепр в районе деревне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Нивки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(Гомельской области), ворвался в траншею, захватил и удержал позицию. Заменил выбывшего из строя командира эскадрона.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7570" y="4071942"/>
            <a:ext cx="36004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МАХАЛИН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Алексей Ефимович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pic>
        <p:nvPicPr>
          <p:cNvPr id="7170" name="Picture 2" descr="F:\проект память и гордость ы\People\mahalin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3384376" cy="3768318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13 марта 1908 г. в селе Новый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Кряжим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(ныне село Махалино)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55976" y="1196752"/>
            <a:ext cx="4392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Лейтенанту Махалину была поручена охрана границ в районе высоты Безымянной близ озера Хасан. В июле 1938 г. Япония, не имея законных оснований, потребовала отвода войск с тактически важных высот Безымянная и Заозерная на оз. Хасан. В этот район были подтянуты значительные силы японских войск: 3 пехотные дивизии, кавалерийский полк, механизированная бригада. В устье реки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Тумень-Ула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японцы сосредоточили 15 боевых кораблей и 15 катеров. 29 июля японцы перешли границу и напали на высоту Безымянную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5229200"/>
            <a:ext cx="4195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Начальником пограничной заставы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Дальневосточного пограничного округа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3968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25 октября 1938 г. присвоено звание Героя Советского Союза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f6556107617b19dccf824c66120645f.jpg"/>
          <p:cNvPicPr>
            <a:picLocks noChangeAspect="1"/>
          </p:cNvPicPr>
          <p:nvPr/>
        </p:nvPicPr>
        <p:blipFill>
          <a:blip r:embed="rId2" cstate="print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4. Кавалеры Славы 0001.jpg"/>
          <p:cNvPicPr>
            <a:picLocks noChangeAspect="1"/>
          </p:cNvPicPr>
          <p:nvPr/>
        </p:nvPicPr>
        <p:blipFill>
          <a:blip r:embed="rId3" cstate="print"/>
          <a:srcRect r="2343"/>
          <a:stretch>
            <a:fillRect/>
          </a:stretch>
        </p:blipFill>
        <p:spPr>
          <a:xfrm>
            <a:off x="-37216" y="0"/>
            <a:ext cx="9181216" cy="48577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3929066"/>
            <a:ext cx="8858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РОДИНЫ – </a:t>
            </a:r>
          </a:p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НАШИ ЗЕМЛЯКИ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5000636"/>
            <a:ext cx="1524003" cy="145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6264"/>
          <a:stretch>
            <a:fillRect/>
          </a:stretch>
        </p:blipFill>
        <p:spPr bwMode="auto">
          <a:xfrm>
            <a:off x="179512" y="141125"/>
            <a:ext cx="8784976" cy="655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404664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район озера Хасан были выдвинуты части стрелковой дивизии. Передовые подразделения дивизии совместно с группой пограничников к исходу дня выбили японцев с высоты. В том бою лейтенант Махалин погиб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764704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Пограничная </a:t>
            </a:r>
          </a:p>
          <a:p>
            <a:r>
              <a:rPr lang="ru-RU" b="1" dirty="0" smtClean="0"/>
              <a:t>застава, возглавляемая </a:t>
            </a:r>
          </a:p>
          <a:p>
            <a:r>
              <a:rPr lang="ru-RU" b="1" dirty="0" smtClean="0"/>
              <a:t>Махалиным, была </a:t>
            </a:r>
          </a:p>
          <a:p>
            <a:r>
              <a:rPr lang="ru-RU" b="1" dirty="0" smtClean="0"/>
              <a:t>окружена. Махалин организовал бой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9496" y="4357694"/>
            <a:ext cx="41551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САМОХИН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Анатолий Николаевич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30 ноября 1905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городе Кузнецк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1960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 ноября 1943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Командующий артиллерией 295-й стрелковой дивизии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6016" y="2348880"/>
            <a:ext cx="4067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Полковник Анатолий Самохин в районе реки Молочной и города Мелитополь, организуя бой по прорыву обороны противника, находился в боевых порядках частей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F:\проект память и гордость ы\People\samohin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3528392" cy="3928672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b="7399"/>
          <a:stretch>
            <a:fillRect/>
          </a:stretch>
        </p:blipFill>
        <p:spPr bwMode="auto">
          <a:xfrm>
            <a:off x="179512" y="116631"/>
            <a:ext cx="8820472" cy="662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23928" y="188640"/>
            <a:ext cx="489654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время боёв 4-22 октября 1943 г. артиллеристы Анатолия Самохина подбили 6 танков, подавили 62 пулемётные точки, 11 артиллерийских батарей противника</a:t>
            </a:r>
            <a:endParaRPr lang="ru-RU" sz="2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31640" y="4221088"/>
            <a:ext cx="30380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СИДОРОВ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 Захарович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404664"/>
            <a:ext cx="3965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1909 году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Чибирлей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20 декабря 1943 г.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Заместитель командира батальона по политической части 38-го гвардейского 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6" name="Picture 2" descr="F:\проект память и гордость ы\People\sidor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3240360" cy="3607964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572000" y="1124744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старший лейтенант Иван Сидоров, получив приказ на форсирование Днепра и овладение островом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Пушкарёвский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27 сентября 1943 года провёл большую работу по мобилизации воинов на выполнение боевой задачи. В бою на острове личным примером поднял бойцов в атаку, в рукопашной схватке уничтожил 3 гитлеровцев. Был ранен, но не покинул поля боя. Погиб в этом бою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576" y="4221088"/>
            <a:ext cx="321491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БОЧКАРЕВ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Пётр Васильевич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батареи 1959-го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истребительно-противотанкового артиллерийского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5976" y="2204864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Капитан Пётр Бочкарев в боях на Варшавском направлении в районе населенного пункта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Надма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3 августа 1944 года отразил 7 контратак пехоты и танков противника.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26 октября 1944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99792" y="332656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Самарской области. После войны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работал  заместителем директора обувной фабрики в г. Кузнецк, с 1965 г. – заместитель управляющего трестом “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Пензасельстрой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”.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90" name="Picture 2" descr="F:\проект память и гордость ы\People\bochkarevPetr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3238624" cy="360603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85794"/>
            <a:ext cx="8501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664710" cy="51845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520" y="5517232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Капитан Пётр Бочкарев уничтожил в том бою 2 тяжёлых танка и много фашистов. Попав в окружение, батарея вела пятичасовой бой с 20 тяжёлыми танками, уничтожив 4 из них и до взвода немцев</a:t>
            </a:r>
            <a:endParaRPr lang="ru-RU" dirty="0"/>
          </a:p>
        </p:txBody>
      </p:sp>
      <p:pic>
        <p:nvPicPr>
          <p:cNvPr id="12" name="Рисунок 11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64288" y="4725144"/>
            <a:ext cx="1785918" cy="1700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7544" y="4077072"/>
            <a:ext cx="33838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Трофимов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Сергей   Петрович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106" name="Picture 2" descr="C:\Молодёжный парламент при ЗС\проект память и гордость ы\People\ilin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3429024" cy="3818031"/>
          </a:xfrm>
          <a:prstGeom prst="rect">
            <a:avLst/>
          </a:prstGeom>
          <a:noFill/>
        </p:spPr>
      </p:pic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4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43608" y="5229200"/>
            <a:ext cx="2476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25.04.1924 - 28.08.2000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миномётного расчёта 289-го гвардейского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25 апреля 1924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Комаровка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105273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бою под Кировоградом был ранен, но не покинул поле боя. 4 августа 1944 года в боях за село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Падев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 его минометный расчет уничтожил две пулеметные точки и до 10 немцев. 25 августа в боях за село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Печеноги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 уничтожил наблюдательный пункт противника, с которого просматривал он весь наш передний край, уничтожил 5 немецких солдат. Награждён орденом Славы 3-й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26064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26 по 31 января 1945 г. за время боевых действий у реки Одер севернее города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Бжег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 минометный расчет гвардии сержанта  Трофимова  отбил 5 контратак противника, уничтожил 5 огневых пулеметных точек, наблюдательный пункт, до 20 солдат противника. Награждён орденом Славы 2-й степени.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149080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Награждён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орденом Славы 1-й степени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52936"/>
            <a:ext cx="5688632" cy="374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1556792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19 по 21 апреля 1945 г., в боях при форсировании реки Шпрее и боях за город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Зенфтенберг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(Германия) гвардии сержант  Трофимов, находясь со своим расчетом в боевых порядках, огнем из миномета уничтожил 4 пулеметных точки, поджег 2 автомашины и уничтожил до взвода пехоты. Был ранен в голову и день Победы встретил в госпитале.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0313" y="4077072"/>
            <a:ext cx="38833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Измайлов </a:t>
            </a:r>
          </a:p>
          <a:p>
            <a:pPr algn="r"/>
            <a:r>
              <a:rPr lang="ru-RU" sz="3200" b="1" dirty="0" err="1" smtClean="0">
                <a:solidFill>
                  <a:srgbClr val="FF0000"/>
                </a:solidFill>
              </a:rPr>
              <a:t>Аббас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Халилуллович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3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67944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15 сентября 1920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Большое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Труево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5842" name="Picture 2" descr="F:\проект память и гордость ы\People\izmailov\Pi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3384376" cy="376831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Наводчик орудия 1433-го отдельного самоходного артиллерийского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67944" y="17008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Сержант Измайлов 28 января 1944 года при отражении контратаки противника у населенного пункта Высоко-Ключевое (10 км южнее города Гатчина, Ленинградская области) из автомата скосил 8 гитлеровцев, а затем уложил еще 3 в рукопашном бою. 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3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Наводчик танковой пушки старший сержант Измайлов отличился в бою 15 марта 1944 года под м.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Вайвара-Кирин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(16 км. западнее города Нарва). Когда танк был подбит и командир погиб, он под огнем вывел машину из боя и спас жизнь раненым членам экипажа. Награжден орденом Славы 2 степени. 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 b="1797"/>
          <a:stretch>
            <a:fillRect/>
          </a:stretch>
        </p:blipFill>
        <p:spPr bwMode="auto">
          <a:xfrm>
            <a:off x="227103" y="198312"/>
            <a:ext cx="8665378" cy="64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558924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За 8 дней наши бойцы совершили рейд в глубокий тыл врага, уничтожив 6 бронетранспортеров, 23 автомашины и танк. «Тигр» Измайлов сумел взять на таран!  Награжден орденом Славы 1 степени.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43808" y="260648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Наводчик орудия Измайлов 15 января 1945 г. в районе населенного пункта Пословице (Польша), стреляя из засады, поджег вражеский танк, вместе с товарищами отразил 2 контратаки, вывел из строя много живой силы и техники противника. Было приказано провести разведку боем в районе озера Балатон.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4744" y="1928802"/>
            <a:ext cx="49292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Первый по времени учреждения российский орден, высшая награда Российской империи до 1917 года.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Первым кавалером ордена стал дипломат Фёдор  Головин  в 1699 году, который имел вотчину в с. </a:t>
            </a:r>
            <a:r>
              <a:rPr lang="ru-RU" sz="2200" b="1" dirty="0" err="1" smtClean="0"/>
              <a:t>Ломовка</a:t>
            </a:r>
            <a:r>
              <a:rPr lang="ru-RU" sz="2200" b="1" dirty="0" smtClean="0"/>
              <a:t> Пензенской губернии.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В 1998 году орден был восстановлен как высшая награда Российской Федерации.</a:t>
            </a:r>
            <a:endParaRPr lang="ru-RU" sz="2200" b="1" dirty="0"/>
          </a:p>
        </p:txBody>
      </p:sp>
      <p:pic>
        <p:nvPicPr>
          <p:cNvPr id="8" name="Рисунок 7" descr="orden-11-1-AndreiPervozva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714488"/>
            <a:ext cx="3381911" cy="3857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5786" y="285728"/>
            <a:ext cx="77360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Императорский орден 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Святого апостола Андрея Первозванного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3568" y="3933056"/>
            <a:ext cx="296465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КИСЕЛЕВ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Владимир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Александрович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33265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Жил и работал в городе Кузнецк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Похоронен на центральном кладбище г. Кузнецк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7890" name="Picture 2" descr="F:\проект память и гордость ы\People\kisele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3022600" cy="3365500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батальона 101-го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гвардейского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11960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27 февраля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184482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майор Владимир Киселев 14-15 января 1945 г. при прорыве глубоко эшелонированной обороны противника в районе населенных пунктов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Гловачув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Леженице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 малыми потерями продвинулся на 9 км и занял населенные пункты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Подмсьце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Бжуза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(Польша), что способствовало выполнению боевой задачи полком. Будучи тяжело раненным, не покинул поля боя, продолжая руководить подразделениями.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3933056"/>
            <a:ext cx="403424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ЯФАРОВ </a:t>
            </a:r>
          </a:p>
          <a:p>
            <a:pPr algn="r"/>
            <a:r>
              <a:rPr lang="ru-RU" sz="3200" b="1" dirty="0" err="1" smtClean="0">
                <a:solidFill>
                  <a:srgbClr val="FF0000"/>
                </a:solidFill>
              </a:rPr>
              <a:t>Джафяс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Джафярович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группы отряда специального назначения «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Росич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» Внутренних войск МВД Российской Федерации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11960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28 октября 1976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 Татарский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Канадей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61" name="Picture 1" descr="F:\проект память и гордость ы\People\yafar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3312368" cy="3688141"/>
          </a:xfrm>
          <a:prstGeom prst="rect">
            <a:avLst/>
          </a:prstGeom>
          <a:noFill/>
        </p:spPr>
      </p:pic>
      <p:pic>
        <p:nvPicPr>
          <p:cNvPr id="11" name="Рисунок 10" descr="47467_html_258472c6.gif"/>
          <p:cNvPicPr>
            <a:picLocks noChangeAspect="1"/>
          </p:cNvPicPr>
          <p:nvPr/>
        </p:nvPicPr>
        <p:blipFill>
          <a:blip r:embed="rId4" cstate="print"/>
          <a:srcRect l="31264" r="21841"/>
          <a:stretch>
            <a:fillRect/>
          </a:stretch>
        </p:blipFill>
        <p:spPr>
          <a:xfrm>
            <a:off x="683568" y="3284984"/>
            <a:ext cx="792088" cy="10379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04048" y="558924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Указом Президента РФ от 7 июля 2000 г. Д.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Яфарову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посмертно присвоено звание Героя России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11960" y="14127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Участвовал в боевых действиях во время второй чеченской войны. В составе отряда привлечен к штурму села Комсомольское, где в начале марта 2000 г. была заблокирована крупная банда (свыше 1000 боевиков). Группа лейтенанта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Яфарова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наступала одной из первых.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85794"/>
            <a:ext cx="8501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32656"/>
            <a:ext cx="83529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Спецназовцы ворвались в село и захватили укрепленный дом на перекрестке улиц, превращенный в опорный пункт. Бандиты не могли смириться с потерей важного здания, по дому был открыт шквальный огонь. Действия спецназовцев позволили двигающимся за ними частям закрепиться в селе. Однако сами спецназовцы оказались отрезаны огнем от основных сил. Несколько часов бойцы вели неравный оборонительный бой. Лейтенант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Яфаров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лично уничтожил несколько боевиков, вынес из-под огня раненого гранатометчика. Получил контузию и множественные ранения, но остался в строю. Когда закончились боеприпасы, группа пошла на прорыв к своим. 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24944"/>
            <a:ext cx="3537198" cy="35697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2996952"/>
            <a:ext cx="4536504" cy="2880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Но враг предусмотрел такую возможность - бойцы попали под шквальный огонь с нескольких направлений и все погибли на улицах села, полностью выполнив свой воинский долг. Лейтенант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Яфаров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за мгновение до смерти уничтожил огневую точку врага и попытался вынести раненного бойца, но был убит выстрелом снайпера в голову. Это случилось 6 марта 2000 года.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beeab85046ca201d73bb9d129bcfc3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7429" y="2852936"/>
            <a:ext cx="2674620" cy="2225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696" y="2132856"/>
            <a:ext cx="54180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ПОМНИМ И ГОРДИМСЯ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7554" y="1010245"/>
            <a:ext cx="53578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Императорский Военный орден Святого Великомученика и Победоносца Георгия  (Орден Святого Георгия).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Утвержден 26 ноября 1769 года. Восстановлен Указом Президента РФ 8 августа 2000 г. На мраморных плитах Георгиевского зала Московского Кремля высечено 11 тысяч имен награжденных. </a:t>
            </a:r>
          </a:p>
          <a:p>
            <a:pPr algn="just"/>
            <a:r>
              <a:rPr lang="ru-RU" sz="2200" b="1" dirty="0" smtClean="0"/>
              <a:t>Орден имел 4 степени</a:t>
            </a:r>
          </a:p>
          <a:p>
            <a:pPr algn="just"/>
            <a:r>
              <a:rPr lang="ru-RU" sz="2200" b="1" dirty="0" smtClean="0"/>
              <a:t>Полных Георгиевских кавалеров - 4 (все фельдмаршалы)</a:t>
            </a:r>
          </a:p>
          <a:p>
            <a:pPr algn="just"/>
            <a:r>
              <a:rPr lang="ru-RU" sz="2200" b="1" dirty="0" smtClean="0"/>
              <a:t>Трижды Георгиевских кавалеров - 3 полководца.</a:t>
            </a:r>
          </a:p>
          <a:p>
            <a:pPr algn="just"/>
            <a:r>
              <a:rPr lang="ru-RU" sz="2200" b="1" dirty="0" smtClean="0"/>
              <a:t>Кавалеров 3-й ст. -  выявлено 6 </a:t>
            </a:r>
            <a:r>
              <a:rPr lang="ru-RU" sz="2200" b="1" dirty="0" err="1" smtClean="0"/>
              <a:t>пензенцев</a:t>
            </a:r>
            <a:endParaRPr lang="ru-RU" sz="2200" b="1" dirty="0" smtClean="0"/>
          </a:p>
          <a:p>
            <a:pPr algn="just"/>
            <a:r>
              <a:rPr lang="ru-RU" sz="2200" b="1" dirty="0" smtClean="0"/>
              <a:t>Кавалеров 4-й </a:t>
            </a:r>
            <a:r>
              <a:rPr lang="ru-RU" sz="2200" b="1" dirty="0" err="1" smtClean="0"/>
              <a:t>ст</a:t>
            </a:r>
            <a:r>
              <a:rPr lang="ru-RU" sz="2200" b="1" dirty="0" smtClean="0"/>
              <a:t> - выявлено 57 </a:t>
            </a:r>
            <a:r>
              <a:rPr lang="ru-RU" sz="2200" b="1" dirty="0" err="1" smtClean="0"/>
              <a:t>пензенцев</a:t>
            </a:r>
            <a:endParaRPr lang="ru-RU" sz="2200" b="1" dirty="0"/>
          </a:p>
        </p:txBody>
      </p:sp>
      <p:pic>
        <p:nvPicPr>
          <p:cNvPr id="1026" name="Picture 2" descr="Знак ордена Св. Георгия 4-й ст. 1850-е го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3116"/>
            <a:ext cx="2357454" cy="2640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214290"/>
            <a:ext cx="5626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Первая Георгиевская награда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bregeorg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6097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Золотое оружие «За храбрость»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714884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«Жалуется оно генералам, штаб- и обер-офицерам за выдающиеся воинские подвиги, требующие несомненного самопожертвования». За время первой мировой войны золотое Георгиевское оружие с надписью</a:t>
            </a:r>
            <a:r>
              <a:rPr lang="ru-RU" sz="2000" b="1" baseline="-25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«За храбрость» получили 8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пензенцев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71480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Наградное оружие в Российской империи в 1807-1917 гг., причисленное к статусу государственного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ордена. В 1913 г. официально введено как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Георгиевское оружие.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214290"/>
            <a:ext cx="59829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 отличия военного ордена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(Георгиевский крест)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0" name="Picture 2" descr="https://upload.wikimedia.org/wikipedia/commons/thumb/3/39/George-Cross-3-_st.jpg/640px-George-Cross-3-_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2643206" cy="3097507"/>
          </a:xfrm>
          <a:prstGeom prst="rect">
            <a:avLst/>
          </a:prstGeo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214678" y="1571612"/>
            <a:ext cx="54292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Для награждения нижних чинов (солдат и унтер-офицеров) за выдающуюся храбрость в бою против неприятеля в 1807 г. был установлен, Знак отличия Военного ордена в форме Георгиевского креста.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B статуте 1913 г. закреплено официальное название Георгиевский крест. При учреждении солдатский крест степеней не имел. В марте 1856 г. царским указом введены 4 степени, награждение которыми производилось последовательно. С 1914 до 1917 гг. было вручено (то есть в основном за подвиги в Первой мировой войне) 1 млн. 589 тыс. крестов разных степе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 Narrow" pitchFamily="34" charset="0"/>
              </a:rPr>
              <a:t>ней.</a:t>
            </a:r>
            <a:r>
              <a:rPr lang="ru-RU" sz="2000" dirty="0" smtClean="0"/>
              <a:t>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Удалось выявить 14 полных Георгиевских </a:t>
            </a:r>
            <a:r>
              <a:rPr lang="ru-RU" sz="2000" b="1" dirty="0" err="1" smtClean="0"/>
              <a:t>кавалеров-пензенцев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 Narrow" pitchFamily="34" charset="0"/>
            </a:endParaRPr>
          </a:p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214422"/>
            <a:ext cx="56436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16 апреля 1934 г. ЦИК СССР учредил почетное звание Героя Советского Союза - высшую степень отличия для лиц, которые имеют выдающиеся заслуги, связанные с совершением героиче­ского подвига.</a:t>
            </a:r>
          </a:p>
          <a:p>
            <a:pPr algn="just"/>
            <a:r>
              <a:rPr lang="ru-RU" sz="2200" b="1" dirty="0" smtClean="0"/>
              <a:t>Указом Президиума Верховного Совета СССР от 1 августа 1939 г. для Героев Советского Союза учреждена медаль «Золотая Звезда», которая вместе </a:t>
            </a:r>
            <a:r>
              <a:rPr lang="ru-RU" sz="2200" b="1" dirty="0" err="1" smtClean="0"/>
              <a:t>c</a:t>
            </a:r>
            <a:r>
              <a:rPr lang="ru-RU" sz="2200" b="1" dirty="0" smtClean="0"/>
              <a:t> орденом Ленина вручалась награжденным.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Память о Героях Советского Союза и Георгиевских кавалерах, связанных с Пензенским краем, увековечена в названиях населенных пунктов.</a:t>
            </a:r>
            <a:endParaRPr lang="ru-RU" sz="2200" b="1" dirty="0"/>
          </a:p>
        </p:txBody>
      </p:sp>
      <p:pic>
        <p:nvPicPr>
          <p:cNvPr id="3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00240"/>
            <a:ext cx="1714512" cy="32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57290" y="214290"/>
            <a:ext cx="60919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Советского Союза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f6556107617b19dccf824c66120645f.jpg"/>
          <p:cNvPicPr>
            <a:picLocks noChangeAspect="1"/>
          </p:cNvPicPr>
          <p:nvPr/>
        </p:nvPicPr>
        <p:blipFill>
          <a:blip r:embed="rId2" cstate="print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ссмсм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1408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7290" y="6143644"/>
            <a:ext cx="56636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ГЕРОЕВ ИМЕНА ПОСЁЛКИ ОБРЕЛИ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011839.png"/>
          <p:cNvPicPr>
            <a:picLocks noChangeAspect="1"/>
          </p:cNvPicPr>
          <p:nvPr/>
        </p:nvPicPr>
        <p:blipFill>
          <a:blip r:embed="rId2" cstate="print"/>
          <a:srcRect r="-2503"/>
          <a:stretch>
            <a:fillRect/>
          </a:stretch>
        </p:blipFill>
        <p:spPr>
          <a:xfrm>
            <a:off x="0" y="2071678"/>
            <a:ext cx="3714776" cy="2610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67682" y="404664"/>
            <a:ext cx="47678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Кавалеры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рдена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643306" y="1643050"/>
            <a:ext cx="507206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8 ноября 1943 года в СССР был учрежден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трехстепенный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(1, 2 и 3 ст.)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Орден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Славы для награждения лиц рядового и сержантского состава. При его введении было решено обратиться к славным боевым традициям прошлого - к знакам отличия военного ордена - Георгиевским крестам.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Преемственность вводимой новой награды подчёркивалась прежде всего - тем, что для </a:t>
            </a:r>
            <a:r>
              <a:rPr lang="ru-RU" sz="2200" b="1" dirty="0">
                <a:latin typeface="+mj-lt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рдена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Славы была взята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Георгиевская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лента.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1884</Words>
  <Application>Microsoft Office PowerPoint</Application>
  <PresentationFormat>Экран (4:3)</PresentationFormat>
  <Paragraphs>165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ПРОСВЕТИТЕЛЬСКИЙ ПРОЕКТ  «ПАМЯТЬ И ГОРДОСТЬ В СЕРДЦАХ ПОКОЛЕНИЙ» КУЗНЕЦКИЙ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Молодежный парламент</cp:lastModifiedBy>
  <cp:revision>213</cp:revision>
  <dcterms:modified xsi:type="dcterms:W3CDTF">2020-01-17T11:30:39Z</dcterms:modified>
</cp:coreProperties>
</file>