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262" r:id="rId3"/>
    <p:sldId id="315" r:id="rId4"/>
    <p:sldId id="316" r:id="rId5"/>
    <p:sldId id="317" r:id="rId6"/>
    <p:sldId id="318" r:id="rId7"/>
    <p:sldId id="320" r:id="rId8"/>
    <p:sldId id="321" r:id="rId9"/>
    <p:sldId id="322" r:id="rId10"/>
    <p:sldId id="323" r:id="rId11"/>
    <p:sldId id="324" r:id="rId12"/>
    <p:sldId id="273" r:id="rId13"/>
    <p:sldId id="280" r:id="rId14"/>
    <p:sldId id="277" r:id="rId15"/>
    <p:sldId id="282" r:id="rId16"/>
    <p:sldId id="283" r:id="rId17"/>
    <p:sldId id="275" r:id="rId18"/>
    <p:sldId id="286" r:id="rId19"/>
    <p:sldId id="291" r:id="rId20"/>
    <p:sldId id="284" r:id="rId21"/>
    <p:sldId id="290" r:id="rId22"/>
    <p:sldId id="292" r:id="rId23"/>
    <p:sldId id="293" r:id="rId24"/>
    <p:sldId id="287" r:id="rId25"/>
    <p:sldId id="294" r:id="rId26"/>
    <p:sldId id="289" r:id="rId27"/>
    <p:sldId id="299" r:id="rId28"/>
    <p:sldId id="285" r:id="rId29"/>
    <p:sldId id="301" r:id="rId30"/>
    <p:sldId id="302" r:id="rId31"/>
    <p:sldId id="303" r:id="rId32"/>
    <p:sldId id="304" r:id="rId33"/>
    <p:sldId id="300" r:id="rId34"/>
    <p:sldId id="295" r:id="rId35"/>
    <p:sldId id="307" r:id="rId36"/>
    <p:sldId id="305" r:id="rId37"/>
    <p:sldId id="308" r:id="rId38"/>
    <p:sldId id="309" r:id="rId39"/>
    <p:sldId id="311" r:id="rId40"/>
    <p:sldId id="310" r:id="rId41"/>
    <p:sldId id="312" r:id="rId42"/>
    <p:sldId id="313" r:id="rId43"/>
    <p:sldId id="278" r:id="rId44"/>
    <p:sldId id="314" r:id="rId45"/>
    <p:sldId id="306" r:id="rId46"/>
    <p:sldId id="270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70" d="100"/>
          <a:sy n="70" d="100"/>
        </p:scale>
        <p:origin x="-116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http://kak-doehat.ru/images/242-gerb-penzy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google.ru/url?sa=i&amp;rct=j&amp;q=&amp;esrc=s&amp;source=images&amp;cd=&amp;cad=rja&amp;uact=8&amp;ved=0ahUKEwjv-5iP7sHJAhXmvXIKHRa-BuwQjRwIBw&amp;url=http://kak-doehat.ru/article/penza/&amp;psig=AFQjCNFmkEop-OjXhOf9VddB8UCt0HOWDg&amp;ust=1449306562141546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Desktop\iXUI5FT6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40" y="5704866"/>
            <a:ext cx="3015817" cy="11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Мои документы\Desktop\d7ff39b3badaf34ac8c664869ce2cd2f_i-5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17"/>
          <a:stretch/>
        </p:blipFill>
        <p:spPr bwMode="auto">
          <a:xfrm>
            <a:off x="0" y="-2875"/>
            <a:ext cx="9144000" cy="583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336549"/>
            <a:ext cx="9144000" cy="1497269"/>
          </a:xfrm>
          <a:solidFill>
            <a:schemeClr val="bg1">
              <a:lumMod val="65000"/>
              <a:alpha val="76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ПРОСВЕТИТЕЛЬСКИЙ ПРОЕКТ 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«ПАМЯТЬ И ГОРДОСТЬ В СЕРДЦАХ ПОКОЛЕНИЙ»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ЛУНИНСКИЙ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D:\Мои документы\Desktop\сай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272"/>
            <a:ext cx="3168352" cy="79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rc_mi" descr="http://kak-doehat.ru/images/242-gerb-penzy.pn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013957" y="5833819"/>
            <a:ext cx="544914" cy="73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627658" y="6014929"/>
            <a:ext cx="283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Законодательное Собрание Пензенской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60971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2" name="Рисунок 1" descr="4. Кавалеры Славы 0001.jpg"/>
          <p:cNvPicPr>
            <a:picLocks noChangeAspect="1"/>
          </p:cNvPicPr>
          <p:nvPr/>
        </p:nvPicPr>
        <p:blipFill>
          <a:blip r:embed="rId3"/>
          <a:srcRect l="396" r="2343"/>
          <a:stretch>
            <a:fillRect/>
          </a:stretch>
        </p:blipFill>
        <p:spPr>
          <a:xfrm>
            <a:off x="214282" y="1000108"/>
            <a:ext cx="8740631" cy="46434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5984" y="5786454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111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Орден Славы 1-й ст. первым в СССР получил   </a:t>
            </a:r>
            <a:r>
              <a:rPr lang="ru-RU" sz="22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Николай Залетов 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— уроженец Сердобска</a:t>
            </a:r>
            <a:endParaRPr lang="ru-RU" sz="2200" b="1" dirty="0" smtClean="0">
              <a:solidFill>
                <a:schemeClr val="tx2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66"/>
            <a:ext cx="82157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Полными кавалерами ордена Славы стали 49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пензенцев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3011839.png"/>
          <p:cNvPicPr>
            <a:picLocks noChangeAspect="1"/>
          </p:cNvPicPr>
          <p:nvPr/>
        </p:nvPicPr>
        <p:blipFill>
          <a:blip r:embed="rId4" cstate="print"/>
          <a:srcRect r="-2503"/>
          <a:stretch>
            <a:fillRect/>
          </a:stretch>
        </p:blipFill>
        <p:spPr>
          <a:xfrm>
            <a:off x="285719" y="5000636"/>
            <a:ext cx="2305221" cy="16198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571612"/>
            <a:ext cx="564360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22 марта 1992 г. было установлено звание Героя России</a:t>
            </a:r>
            <a:r>
              <a:rPr lang="ru-RU" sz="2400" b="1" dirty="0" smtClean="0"/>
              <a:t> </a:t>
            </a:r>
            <a:r>
              <a:rPr lang="ru-RU" sz="2400" dirty="0" smtClean="0"/>
              <a:t>— </a:t>
            </a:r>
            <a:r>
              <a:rPr lang="ru-RU" sz="2400" b="1" dirty="0" smtClean="0"/>
              <a:t>высшее звание, присваиваемое за заслуги перед государством и народом, связанные с совершением геройского подвига.</a:t>
            </a:r>
            <a:endParaRPr lang="ru-RU" sz="2200" b="1" dirty="0" smtClean="0"/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Этого звания удостоены более 1000 человек, в том числе летчик-космонавт </a:t>
            </a:r>
            <a:r>
              <a:rPr lang="ru-RU" sz="2200" b="1" i="1" dirty="0" err="1" smtClean="0"/>
              <a:t>Самокутяев</a:t>
            </a:r>
            <a:r>
              <a:rPr lang="ru-RU" sz="2200" b="1" i="1" dirty="0" smtClean="0"/>
              <a:t> Александр Михайлович </a:t>
            </a:r>
            <a:r>
              <a:rPr lang="ru-RU" sz="2200" b="1" dirty="0" smtClean="0"/>
              <a:t>уроженец Пензы.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14290"/>
            <a:ext cx="7037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Звание Героя Российской Федерации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8914" name="Picture 2" descr="https://upload.wikimedia.org/wikipedia/commons/1/18/Hero_of_the_Russian_Federation_med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1897189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720" y="4071942"/>
            <a:ext cx="353827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3200" b="1" dirty="0" smtClean="0">
                <a:solidFill>
                  <a:srgbClr val="FF0000"/>
                </a:solidFill>
              </a:rPr>
              <a:t>ГОЛОВИН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Федор Алексеевич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214414" y="5143512"/>
            <a:ext cx="18870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91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1650 - 30.07.1706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429264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Государственный и военный деятель, дипломат,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генерал-фельдмаршал (1700)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1700 году награждён вотчиной в селе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Ломовка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Лунинский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район)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2530" name="Picture 2" descr="C:\Users\1\Desktop\5 ноября\проект память и гордость ы\People\golovinF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3429024" cy="3818031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000496" y="1071546"/>
            <a:ext cx="478634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18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Один из сподвижников Петра I. Содействовал созданию русской регулярной армии и флота. В 1686 г. был послан великим и полномочным послом для ведения переговоров с Китаем, завершившихся в 1689 году заключением Нерчинского договора. Прилагая большие усилия к укреплению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антишведской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коалиции, он способствовал заключению мира с Турцией. Оказывал большое влияние на внешнюю политику России в первые годы Северной войны, 1701—21 г. По его инициативе создан институт постоянных русских представителей за границей.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1" name="Picture 2" descr="C:\всё в одной\патриотизм\1358531210_sandr_a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00306"/>
            <a:ext cx="1428760" cy="1966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101.r.photoshare.ru/01015/009af0ace10f94fddd4a3c4bb28a98b5738af439.jpg"/>
          <p:cNvPicPr>
            <a:picLocks noChangeAspect="1" noChangeArrowheads="1"/>
          </p:cNvPicPr>
          <p:nvPr/>
        </p:nvPicPr>
        <p:blipFill>
          <a:blip r:embed="rId3"/>
          <a:srcRect l="1485" r="9571"/>
          <a:stretch>
            <a:fillRect/>
          </a:stretch>
        </p:blipFill>
        <p:spPr bwMode="auto">
          <a:xfrm>
            <a:off x="213533" y="198696"/>
            <a:ext cx="8716185" cy="644501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00430" y="285728"/>
            <a:ext cx="5286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Фёдор Головин участвовал в Азовских походах Петра I, командовал первой русской эскадрой в Азовском море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720" y="4714884"/>
            <a:ext cx="39228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ЛИТВИНОВ </a:t>
            </a:r>
          </a:p>
          <a:p>
            <a:pPr algn="r"/>
            <a:r>
              <a:rPr lang="ru-RU" sz="3200" b="1" dirty="0" err="1" smtClean="0">
                <a:solidFill>
                  <a:srgbClr val="FF0000"/>
                </a:solidFill>
              </a:rPr>
              <a:t>Митрофан</a:t>
            </a:r>
            <a:r>
              <a:rPr lang="ru-RU" sz="3200" b="1" dirty="0" smtClean="0">
                <a:solidFill>
                  <a:srgbClr val="FF0000"/>
                </a:solidFill>
              </a:rPr>
              <a:t> Иванович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572000" y="2428868"/>
            <a:ext cx="40719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  <a:tab pos="26733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 службу и храбрость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Чигиринских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походах пожалован вотчиной в Казачьей Елховке Саранского уезда.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1506" name="Picture 2" descr="C:\Users\1\Desktop\5 ноября\проект память и гордость ы\People\litvinov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3357586" cy="3738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720" y="4500570"/>
            <a:ext cx="412683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БУТУРЛИН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Александр Борисович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6" y="21429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357290" y="5643578"/>
            <a:ext cx="24769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18.06.1694 - 31.08.1767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6000768"/>
            <a:ext cx="2502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Генерал-фельдмаршал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714744" y="285728"/>
            <a:ext cx="50720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Был награждён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Новокутлинской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вотчиной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Шукшинском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стане Пензенского уезда (ныне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Лунинский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район)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0483" name="Picture 3" descr="C:\Users\1\Desktop\5 ноября\проект память и гордость ы\People\buturlin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3429024" cy="381803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357686" y="1571612"/>
            <a:ext cx="44291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1720 г. Бутурлин взят был Петром I в денщики, и в этом звании сопутствовал государю в походах против шведов и персов, участвовал в нескольких сражениях. Пользовался доверием Петра, исполняя в т.ч. секретные поручения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3714752"/>
            <a:ext cx="4429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ходе русско-шведской войны он командовал войсками в Лифляндии,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Эстляндии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и Великих Луках.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Picture 2" descr="C:\всё в одной\патриотизм\1358531210_sandr_a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496"/>
            <a:ext cx="1571636" cy="2163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7158" y="4214818"/>
            <a:ext cx="385252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ГОЛОВИН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Николай Федорович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6" y="21429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85918" y="5357826"/>
            <a:ext cx="18870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1695 - 15.07.1745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5786454"/>
            <a:ext cx="173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Граф, адмирал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57620" y="285728"/>
            <a:ext cx="48577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Владелец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ломовской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вотчины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Лунинский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район), где за ним числилось 139 дворов и 669 крепостных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9124" y="1714488"/>
            <a:ext cx="42148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1708-1716 г. изучал морское дело за границей, помогал закупать в Англии корабли для флота.</a:t>
            </a:r>
          </a:p>
          <a:p>
            <a:pPr algn="just"/>
            <a:endParaRPr lang="ru-RU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Участник Северной войны. В его честь шведы выбили медаль. В морской иерархии России занимал 1-е место.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Награжден орденом Св. Андрея Первозванного.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9459" name="Picture 3" descr="C:\Users\1\Desktop\5 ноября\проект память и гордость ы\People\golovinNik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3571900" cy="3977116"/>
          </a:xfrm>
          <a:prstGeom prst="rect">
            <a:avLst/>
          </a:prstGeom>
          <a:noFill/>
        </p:spPr>
      </p:pic>
      <p:pic>
        <p:nvPicPr>
          <p:cNvPr id="1026" name="Picture 2" descr="C:\всё в одной\патриотизм\1358531210_sandr_a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571744"/>
            <a:ext cx="1538289" cy="2117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korabley.net/_nw/0/08700.jpg"/>
          <p:cNvPicPr>
            <a:picLocks noChangeAspect="1" noChangeArrowheads="1"/>
          </p:cNvPicPr>
          <p:nvPr/>
        </p:nvPicPr>
        <p:blipFill>
          <a:blip r:embed="rId3"/>
          <a:srcRect r="2459" b="2732"/>
          <a:stretch>
            <a:fillRect/>
          </a:stretch>
        </p:blipFill>
        <p:spPr bwMode="auto">
          <a:xfrm>
            <a:off x="214282" y="142851"/>
            <a:ext cx="8692160" cy="650085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214290"/>
            <a:ext cx="3429024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100" b="1" cap="none" spc="50" dirty="0" smtClean="0">
                <a:ln w="11430"/>
                <a:solidFill>
                  <a:srgbClr val="FF0000"/>
                </a:solidFill>
              </a:rPr>
              <a:t>Николай Головин был </a:t>
            </a:r>
          </a:p>
          <a:p>
            <a:r>
              <a:rPr lang="ru-RU" sz="2100" b="1" cap="none" spc="50" dirty="0" smtClean="0">
                <a:ln w="11430"/>
                <a:solidFill>
                  <a:srgbClr val="FF0000"/>
                </a:solidFill>
              </a:rPr>
              <a:t>Главнокомандующим</a:t>
            </a:r>
          </a:p>
          <a:p>
            <a:r>
              <a:rPr lang="ru-RU" sz="2100" b="1" cap="none" spc="50" dirty="0" smtClean="0">
                <a:ln w="11430"/>
                <a:solidFill>
                  <a:srgbClr val="FF0000"/>
                </a:solidFill>
              </a:rPr>
              <a:t>Балтийским флотом</a:t>
            </a:r>
            <a:endParaRPr lang="ru-RU" sz="2100" b="1" cap="none" spc="50" dirty="0">
              <a:ln w="11430"/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7459" y="4143380"/>
            <a:ext cx="354436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ДОЛГОРУКОВ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Павел Васильевич 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6" y="21429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00166" y="5143512"/>
            <a:ext cx="17700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1755 - 2.02.1837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5500702"/>
            <a:ext cx="2400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Князь, генерал-майор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3571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1796 г. вышел в отставку и поселился в родовом поместье в селе Старая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Кутля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Мокшанского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уезда (ныне 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Лунинского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района), где и похоронен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412" name="Picture 4" descr="http://forum.vgd.ru/file.php?fid=101802&amp;key=9863603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2953592" cy="3724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143372" y="2357430"/>
            <a:ext cx="45720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Офицерский чин присвоен в младенчестве, служил в Рязанском полку, участвовал в Кавказской экспедиции князя П. А. Зубова и других военных кампаниях; в 1788 г командовал Тверским драгунским полком в составе армии Г.А. Потемкина при штурме Очакова. В 1788 году при входе в северную Молдавию командовал авангардом передовой дивизии.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www.rosimperija.info/wp-content/uploads/2012/10/800px-Fokshany_17892.jpg"/>
          <p:cNvPicPr>
            <a:picLocks noChangeAspect="1" noChangeArrowheads="1"/>
          </p:cNvPicPr>
          <p:nvPr/>
        </p:nvPicPr>
        <p:blipFill>
          <a:blip r:embed="rId3"/>
          <a:srcRect l="10886" r="1566"/>
          <a:stretch>
            <a:fillRect/>
          </a:stretch>
        </p:blipFill>
        <p:spPr bwMode="auto">
          <a:xfrm>
            <a:off x="214282" y="214290"/>
            <a:ext cx="8700446" cy="64826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00" y="428604"/>
            <a:ext cx="77745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сражении при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Рымнике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Павел Долгоруков удержал </a:t>
            </a:r>
          </a:p>
          <a:p>
            <a:pPr algn="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10 раз превосходящего противника.</a:t>
            </a:r>
          </a:p>
          <a:p>
            <a:pPr algn="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Награжден орденом Св. Георгия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5f6556107617b19dccf824c66120645f.jpg"/>
          <p:cNvPicPr>
            <a:picLocks noChangeAspect="1"/>
          </p:cNvPicPr>
          <p:nvPr/>
        </p:nvPicPr>
        <p:blipFill>
          <a:blip r:embed="rId2"/>
          <a:srcRect b="73958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pic>
        <p:nvPicPr>
          <p:cNvPr id="4" name="Рисунок 3" descr="4. Кавалеры Славы 0001.jpg"/>
          <p:cNvPicPr>
            <a:picLocks noChangeAspect="1"/>
          </p:cNvPicPr>
          <p:nvPr/>
        </p:nvPicPr>
        <p:blipFill>
          <a:blip r:embed="rId3"/>
          <a:srcRect r="2343"/>
          <a:stretch>
            <a:fillRect/>
          </a:stretch>
        </p:blipFill>
        <p:spPr>
          <a:xfrm>
            <a:off x="-37216" y="0"/>
            <a:ext cx="9181216" cy="48577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5720" y="3929066"/>
            <a:ext cx="8858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РОДИНЫ – 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НАШИ ЗЕМЛЯКИ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Рисунок 14" descr="0_6f519_6ec53e8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5000636"/>
            <a:ext cx="1524003" cy="1450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720" y="4143380"/>
            <a:ext cx="39148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ДУРАСОВ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 Михаил Зиновьевич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6" y="214290"/>
            <a:ext cx="16430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85918" y="5286388"/>
            <a:ext cx="2359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5.01.1772 - 20.07.1828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5786454"/>
            <a:ext cx="2077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Генерал-лейтенант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357166"/>
            <a:ext cx="3929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Жил в имении своей жены -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Ломовке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Мокшанского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уезда (ныне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Лунинского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района)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2643182"/>
            <a:ext cx="3784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Михаил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Дурасов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участвовал в сражении при Цюрихе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362" name="Picture 2" descr="C:\Users\1\Desktop\5 ноября\проект память и гордость ы\People\durasov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642918"/>
            <a:ext cx="3022600" cy="336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9455" y="4143380"/>
            <a:ext cx="39078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КАШКАРОВ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Николай Степанович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6" y="21429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643042" y="5286388"/>
            <a:ext cx="1978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1758 -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13 мая 1814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285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Помещик села Степановка </a:t>
            </a:r>
          </a:p>
          <a:p>
            <a:pPr algn="r"/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Мокшанского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уезда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(ныне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Лунинского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района)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5715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Бригадир лейб-гвардии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Преображенского полка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3214686"/>
            <a:ext cx="3622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Участник Русско-шведской войны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1788-90г.г.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340" name="Picture 4" descr="http://www.travelclubonline.ru/attachments/Image/Kashkarov.JPG?template=generic"/>
          <p:cNvPicPr>
            <a:picLocks noChangeAspect="1" noChangeArrowheads="1"/>
          </p:cNvPicPr>
          <p:nvPr/>
        </p:nvPicPr>
        <p:blipFill>
          <a:blip r:embed="rId3"/>
          <a:srcRect l="13006" t="11696" r="11849" b="9356"/>
          <a:stretch>
            <a:fillRect/>
          </a:stretch>
        </p:blipFill>
        <p:spPr bwMode="auto">
          <a:xfrm>
            <a:off x="714348" y="214290"/>
            <a:ext cx="3714776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1538" y="4143380"/>
            <a:ext cx="285321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ШАФИРОВ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Петр Павлович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6" y="21429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857356" y="5214950"/>
            <a:ext cx="1342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1669 – 1739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435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Государственный деятель, дипломат петровского времени, барон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1071546"/>
            <a:ext cx="42862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Во время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Прутского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похода 1711 г. помог освобождению русской армии и Петра I из окружения, заключив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Прутский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мир с турками, оставшись лично у них заложником. 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1713 г. подписал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Адрианопольский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договор, предотвратив новую войну с Турцией. В 1721 г. принимал участие в подписании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Ништадского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мира со Швецией, завершившего Северную войну.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1730 г. в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Гилане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заключил торговый и мирный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Рештский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трактат (1732) с Ираном, в 1734 г. участвовал в заключении торгового трактата с Англией, в 1737 г. –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Немировского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трактата.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71934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Владелец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Ломовской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вотичны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Пензенского уезда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290" name="Picture 2" descr="C:\Users\1\Desktop\5 ноября\проект память и гордость ы\People\shafirov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3571900" cy="3977116"/>
          </a:xfrm>
          <a:prstGeom prst="rect">
            <a:avLst/>
          </a:prstGeom>
          <a:noFill/>
        </p:spPr>
      </p:pic>
      <p:pic>
        <p:nvPicPr>
          <p:cNvPr id="1026" name="Picture 2" descr="C:\всё в одной\патриотизм\1358531210_sandr_a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71744"/>
            <a:ext cx="1428760" cy="1966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28662" y="4286256"/>
            <a:ext cx="30450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ШЕРЕМЕТЕВ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Борис Петрович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6" y="21429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214414" y="5429264"/>
            <a:ext cx="2476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25.04.1653 - 17.02.1719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5857892"/>
            <a:ext cx="2702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Генерал-фельдмаршал,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сподвижник Петра </a:t>
            </a:r>
            <a:r>
              <a:rPr lang="ru-RU" dirty="0" smtClean="0"/>
              <a:t>I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3571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Вотчина полководца находилась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Старой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Кутле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Лунинский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район) и насчитывала 1016 крепостных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135729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Участвовал во всех войнах, которые вел Петр I. Командовал пехотой в Полтавской битве 1709 года и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Прутском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походе 1711 года. В 1681 году тамбовский воевода, командовал войсками,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действоэавшими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против крымских татар, с 1682 года боярин. В 1685—1687 г. участвовал в переговорах и заключении «Вечного мира» с Речью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Посполитой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и союзного договора с Австрией. С 1687 года воевода в Белгороде, командовал войсками, прикрывавшими южную границу. Участвовал в походе против крымских татар. В Азовских походах 1695—1696 годов командовал армией на Украине.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266" name="Picture 2" descr="C:\Users\1\Desktop\5 ноября\проект память и гордость ы\People\sheremetev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3451228" cy="3842754"/>
          </a:xfrm>
          <a:prstGeom prst="rect">
            <a:avLst/>
          </a:prstGeom>
          <a:noFill/>
        </p:spPr>
      </p:pic>
      <p:pic>
        <p:nvPicPr>
          <p:cNvPr id="2050" name="Picture 2" descr="C:\всё в одной\патриотизм\1358531210_sandr_a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428868"/>
            <a:ext cx="1466851" cy="2019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2"/>
            <a:ext cx="8643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Участник Северной войны 1700-1721 г. В сражении под Нарвой командовал  конницей, в последующие годы - войсками в Лифляндии, где разбил шведов при </a:t>
            </a:r>
            <a:r>
              <a:rPr lang="ru-RU" b="1" dirty="0" err="1" smtClean="0">
                <a:solidFill>
                  <a:schemeClr val="bg1"/>
                </a:solidFill>
              </a:rPr>
              <a:t>Эрестфере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Гуммельсгофе</a:t>
            </a:r>
            <a:r>
              <a:rPr lang="ru-RU" b="1" dirty="0" smtClean="0">
                <a:solidFill>
                  <a:schemeClr val="bg1"/>
                </a:solidFill>
              </a:rPr>
              <a:t>, овладел крепостями </a:t>
            </a:r>
            <a:r>
              <a:rPr lang="ru-RU" b="1" dirty="0" err="1" smtClean="0">
                <a:solidFill>
                  <a:schemeClr val="bg1"/>
                </a:solidFill>
              </a:rPr>
              <a:t>Мариенбург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Нотебург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Ниеншанц</a:t>
            </a:r>
            <a:r>
              <a:rPr lang="ru-RU" b="1" dirty="0" smtClean="0">
                <a:solidFill>
                  <a:schemeClr val="bg1"/>
                </a:solidFill>
              </a:rPr>
              <a:t>, Копорье, Ямбург, </a:t>
            </a:r>
            <a:r>
              <a:rPr lang="ru-RU" b="1" dirty="0" err="1" smtClean="0">
                <a:solidFill>
                  <a:schemeClr val="bg1"/>
                </a:solidFill>
              </a:rPr>
              <a:t>Везенберг</a:t>
            </a:r>
            <a:r>
              <a:rPr lang="ru-RU" b="1" dirty="0" smtClean="0">
                <a:solidFill>
                  <a:schemeClr val="bg1"/>
                </a:solidFill>
              </a:rPr>
              <a:t>  и Дерпт, сыграл важную роль во взятии Петром I Нарвы. Руководил подавлением Астраханского восстания 1705-1706 г. В Полтавском сражении являлся главнокомандующим русской армией. В 1710 г. войска под его командованием овладели Ригой. В 1711 г. главнокомандующий армией (фактически командовал Пётр I) в Прусском походе. В 1712-13 г. командовал войсками на Украине, прикрывавшими южные рубежи России, а в 1715-17 г. руководил действиями русских войск в Померании и Мекленбурге.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20" name="Picture 4" descr="http://altfast.ru/uploads/posts/2010-01/1264779582_96.jpg"/>
          <p:cNvPicPr>
            <a:picLocks noChangeAspect="1" noChangeArrowheads="1"/>
          </p:cNvPicPr>
          <p:nvPr/>
        </p:nvPicPr>
        <p:blipFill>
          <a:blip r:embed="rId3"/>
          <a:srcRect t="32261" b="1924"/>
          <a:stretch>
            <a:fillRect/>
          </a:stretch>
        </p:blipFill>
        <p:spPr bwMode="auto">
          <a:xfrm>
            <a:off x="285720" y="3000372"/>
            <a:ext cx="8608153" cy="3643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2511" y="4286256"/>
            <a:ext cx="388920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ИСТОМИН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Владимир Иванович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6" y="21429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928794" y="5429264"/>
            <a:ext cx="17700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1809 - 7.03.1855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в декабре 1809 года 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Ломовка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728" y="5857892"/>
            <a:ext cx="2559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Контр-адмирал,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Герой Крымской войны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1643050"/>
            <a:ext cx="4286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Во время русско-турецкой войны 1827-29 г. служил в Кронштадте под командой М.П. Лазарева, участвовал в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Наваринском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сражении (1827), за которое получил орден св. Георгия, и в блокаде Дарданелл.  В 1830 г. вернулся в Кронштадт, где подружился с В.А. Корниловым и Нахимовым, служил на Балтике. В 1835 г. был переведен на Черное море; командовал шхуной, пароходом, корветом, фрегатом. Участвовал в Кавказской войне в 1847 г.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42" name="Picture 2" descr="C:\Users\1\Desktop\5 ноября\проект память и гордость ы\People\istomin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3571900" cy="3977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http://topwar.ru/uploads/posts/2011-12/1322684393_pariz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0062"/>
            <a:ext cx="8715436" cy="5752189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214290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1850 г. Истомину поручили командовать новейшим 120-пушечным линейным кораблем "Париж", на котором он отличился в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Синопском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сражении (1853).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Высадка союзнической армии и осада Севастополя заставили Истомин драться на суше. Командовал обороной Малахова кургана. "Дистанция велика, стоит 105 пушек, - писал Истомин - и мне пришлось быть и артиллеристом, и инженером, и начальником войск". С первой бомбардировки Севастополя 5 окт. 1854 и до дня смерти Истомина ни на день не покинул бастион. 7 марта был убит.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8914" name="Picture 2" descr="http://m6.paperblog.com/i/16/163973/-L-82l_9O.jpeg"/>
          <p:cNvPicPr>
            <a:picLocks noChangeAspect="1" noChangeArrowheads="1"/>
          </p:cNvPicPr>
          <p:nvPr/>
        </p:nvPicPr>
        <p:blipFill>
          <a:blip r:embed="rId3"/>
          <a:srcRect t="4918" b="9835"/>
          <a:stretch>
            <a:fillRect/>
          </a:stretch>
        </p:blipFill>
        <p:spPr bwMode="auto">
          <a:xfrm>
            <a:off x="214282" y="1714488"/>
            <a:ext cx="8715436" cy="495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1472" y="4286256"/>
            <a:ext cx="361246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ЛЕОНТЬЕВ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Дмитрий Петрович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6" y="21429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5429264"/>
            <a:ext cx="1605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1797 - до 1846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5857892"/>
            <a:ext cx="1869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Гвардии капитан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357554" y="285728"/>
            <a:ext cx="5357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Помещик села Малое Левино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Мокшанского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уезда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(ныне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Лунинского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района)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1785926"/>
            <a:ext cx="42148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службу вступил в 1808 году кадетом, в 1812 году переведен в лейб-гвардии гренадерский полк. За участие в боях в Германии (Кульма, Лейпциг) и Франции (взятие Парижа) награжден орденами Св. Анны 4-й ст. и Св. Владимира 4-й ст. с бантом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194" name="Picture 2" descr="C:\Users\1\Desktop\5 ноября\проект память и гордость ы\People\leontevD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3286148" cy="3658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7824" y="4286256"/>
            <a:ext cx="38608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НОВИКОВ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Михаил Николаевич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6" y="21429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285984" y="5429264"/>
            <a:ext cx="18870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1777 - 10.11.1824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в селе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Липовка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Лунинского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района)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1643050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Военную службу начал в 1782 году в Измайловском полку. В 1812 году назначен сотенным начальником Конного полка Пензенского ополчения. Участвовал в осаде Дрездена, Магдебурга. Гамбурга. Награжден орденами Св. Анны 2-й ст. с бриллиантами и Св. Владимира.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Начальник Конного полка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Пензенского ополчения</a:t>
            </a:r>
            <a:endParaRPr lang="ru-RU" dirty="0"/>
          </a:p>
        </p:txBody>
      </p:sp>
      <p:pic>
        <p:nvPicPr>
          <p:cNvPr id="39938" name="Picture 2" descr="C:\Users\1\Desktop\5 ноября\проект память и гордость ы\People\novikovM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1"/>
            <a:ext cx="3429024" cy="3818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14744" y="1928802"/>
            <a:ext cx="49292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Первый по времени учреждения российский орден, высшая награда Российской империи до 1917 года. 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Первым кавалером ордена стал дипломат Фёдор  Головин  в 1699 году, который имел вотчину в с. </a:t>
            </a:r>
            <a:r>
              <a:rPr lang="ru-RU" sz="2200" b="1" dirty="0" err="1" smtClean="0"/>
              <a:t>Ломовка</a:t>
            </a:r>
            <a:r>
              <a:rPr lang="ru-RU" sz="2200" b="1" dirty="0" smtClean="0"/>
              <a:t> Пензенской губернии.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В 1998 году орден был восстановлен как высшая награда Российской Федерации.</a:t>
            </a:r>
            <a:endParaRPr lang="ru-RU" sz="2200" b="1" dirty="0"/>
          </a:p>
        </p:txBody>
      </p:sp>
      <p:pic>
        <p:nvPicPr>
          <p:cNvPr id="8" name="Рисунок 7" descr="orden-11-1-AndreiPervozva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488"/>
            <a:ext cx="3381911" cy="38576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5786" y="285728"/>
            <a:ext cx="773609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Императорский орден 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Святого апостола Андрея Первозванного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1185" y="4077072"/>
            <a:ext cx="373031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ЧУБАРОВ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 Павел Михайлович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5214950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1786-1824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6435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    Генерал-майор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Помещик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Посопной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Пелетьмы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Мокшанского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уезда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1986" name="Picture 2" descr="C:\Users\1\Desktop\5 ноября\проект память и гордость ы\People\chubarov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0042"/>
            <a:ext cx="3022600" cy="33655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929190" y="2928934"/>
            <a:ext cx="3579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Участник Бородинского сражения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Рисунок 10" descr="8b32c953e36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4429132"/>
            <a:ext cx="3565499" cy="180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18640" y="4077072"/>
            <a:ext cx="320286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АННЕНКОВ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Федор Иванович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071538" y="5286388"/>
            <a:ext cx="3929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9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20.07.1869 - 31.01.1915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5786454"/>
            <a:ext cx="103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Поручик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428736"/>
            <a:ext cx="407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начале войны ушел на фронт против австрийцев, был офицером 274-го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Изюмского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полка. 31 января 1915 года при овладении горным перевалом повел свою роту в атаку и был убит. За мужество награжден орденами Св. Анны 2-й ст. с мечами и Св. Владимира 4-й ст. с мечами и бантом.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Похоронен в ограде церкви села Анучино (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Лунинского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района)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3010" name="Picture 2" descr="C:\Users\1\Desktop\5 ноября\проект память и гордость ы\People\annenkovF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3214710" cy="3579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4282" y="4071942"/>
            <a:ext cx="388458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РАССКАЗОВ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 Василий Георгиевич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643042" y="5214950"/>
            <a:ext cx="18870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471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31.12.1881 - 1960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5643578"/>
            <a:ext cx="103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Поручик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в селе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Ломовка</a:t>
            </a:r>
            <a:endParaRPr lang="ru-RU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Лунинского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района)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1500174"/>
            <a:ext cx="42148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составе 177-го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Изборского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пехотного полка в августе 1914 года направлен на театр военных действий. 31 июля 1915 года за боевые отличия произведен в прапорщики и назначен командиром роты. Войну закончил поручиком. Награжден крестами Св. Георгия 4-й, 3-й и 2-й ст., Св. Анны и Св. Станислава с мечами и бантом.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4034" name="Picture 2" descr="C:\Users\1\Desktop\5 ноября\проект память и гордость ы\People\raskazov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3429024" cy="3818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02802" y="4077072"/>
            <a:ext cx="39187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АРТАМОНОВ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 Николай Семёнович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4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21 мая 1920 года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деревне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Нехлюдовка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19 августа 1944 года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52149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Помощник командира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 воздушно-стрелковой службе 193-го истребительного авиационного полка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6314" y="1643050"/>
            <a:ext cx="37861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Старший лейтенант Николай Артамонов к 10 марта 1944 года совершил 165 боевых вылетов. Погиб при штурмовке опорного пункта противника 26 марта 1945 г.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61" name="Picture 1" descr="C:\Users\1\Desktop\5 ноября\проект память и гордость ы\People\artamonov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49472"/>
            <a:ext cx="3286148" cy="3658946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pic>
        <p:nvPicPr>
          <p:cNvPr id="5122" name="Picture 2" descr="http://nevsepic.com.ua/uploads/posts/2011-10/1318799323_gleb-vasilev-19.jpg"/>
          <p:cNvPicPr>
            <a:picLocks noChangeAspect="1" noChangeArrowheads="1"/>
          </p:cNvPicPr>
          <p:nvPr/>
        </p:nvPicPr>
        <p:blipFill>
          <a:blip r:embed="rId3"/>
          <a:srcRect l="1594" r="3279"/>
          <a:stretch>
            <a:fillRect/>
          </a:stretch>
        </p:blipFill>
        <p:spPr bwMode="auto">
          <a:xfrm>
            <a:off x="214282" y="178717"/>
            <a:ext cx="8744358" cy="6495827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14290"/>
            <a:ext cx="87461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Николай Артамонов провёл 42 воздушных боя, в которых лично сбил 18 и в составе группы – 8 самолётов противника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0_6f519_6ec53e8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8874" y="5500702"/>
            <a:ext cx="1210844" cy="1152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8187" y="4077072"/>
            <a:ext cx="437331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БОЧКАРЕВ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 Василий Никифорович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21 января 1915 года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Новая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Кутля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присвоено 10 января 1944 года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2149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миномётного расчёта 1140-го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стрелкового полка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1357298"/>
            <a:ext cx="38576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Сержант Василий Бочкарев в ночь на 1 октября 1943 года первым из миномётчиков форсировал  Днепр в районе села Борки (Киевской области) и метким огнём содействовал занятию плацдарма пехотой. Когда противник предпринял контратаку и начал окружать его позицию, отбился гранатами, уничтожив 4 гитлеровцев. В последующих боях за плацдарм огнём из миномёта способствовал отражению 6 вражеских контратак.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7106" name="Picture 2" descr="C:\Users\1\Desktop\5 ноября\проект память и гордость ы\People\bochkarev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3429024" cy="3818031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14348" y="4071942"/>
            <a:ext cx="32644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КУЗНЕЦОВ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 Леонид Кузьмич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7 ноября 1921 года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Большой Вьяс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5715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23 февраля 1945 года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1435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Заместитель командира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эскадрильи 806-го штурмового авиационного полка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1500174"/>
            <a:ext cx="4000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Лейтенант Леонид Кузнецов к сентябрю 1944 года произвёл 114 боевых вылетов на штурмовку и бомбардировку вражеских целей и объектов в тылу и на переднем крае. Сбил 1 самолёт в воздухе и 3 уничто­жил на аэродроме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6081" name="Picture 1" descr="C:\Users\1\Desktop\5 ноября\проект память и гордость ы\People\kuznecovL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3308352" cy="3683669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65327" y="4077072"/>
            <a:ext cx="405617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КУЛЕБЯЕВ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Николай Григорьевич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19 декабря 1906 года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 селе Анучино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15 января 1944 года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2149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сапёрной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роты 12-го отдельного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сапёрного батальона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1428736"/>
            <a:ext cx="4000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Старший лейтенант Н.Г.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Кулебяев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 период форсирования Днепра в районе посёлка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Лоев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(Гомельской области) 15 октября 1943 года с ротой навёл паромную переправу, по которой в течение 32 часов переправлялись войска, что способствовало захвату и удержанию плацдарма на правом берегу.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8130" name="Picture 2" descr="C:\Users\1\Desktop\5 ноября\проект память и гордость ы\People\kulebjaev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1415"/>
            <a:ext cx="3500462" cy="3897573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8596" y="4143380"/>
            <a:ext cx="419743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МАРТЫНОВ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 Николай Михайлович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15 августа 1918 года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Алферевка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3578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Разведчик разведывательной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роты 5-й гвардейской отдельной мотострелковой бригады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19 марта 1944 года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1857364"/>
            <a:ext cx="371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Гвардии сержант Николай Мартынов в числе первых с группой разведчиков 2 января 1944 года переправился на правый берег Днепра, огнем из автомата и гранатами подавил пулеметные точки противника. При ведении разведки в городе Никополь уничтожил свыше 10 гитлеровцев.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0178" name="Picture 2" descr="http://www.warheroes.ru/content/images/heroes/GSS1941-45/Martynov_Nkl_Ivn_gss44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57166"/>
            <a:ext cx="2643206" cy="3687274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21998" y="4077072"/>
            <a:ext cx="309950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МЕЛЬНИКОВ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Петр Андреевич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13 июля 1914 года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посёлке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Лунино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2149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1454-го самоходно-артиллерийского полка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31 мая 1945 года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1285860"/>
            <a:ext cx="38576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Подполковник Мельников Пётр в составе передового отряда 22 апреля 1945 г. ворвался в пригород Берлина –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Уленхорст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(ныне в черте города). Умело руководил боем при отражении контратаки большой группы танков противника. Занимаемый рубеж был удержан до подхода главных сил корпуса.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02" name="Picture 2" descr="http://dmitrovsk1943.mybb.ru/uploads/000b/dd/53/1066-1-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8604"/>
            <a:ext cx="2500330" cy="3544425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571744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7554" y="1010245"/>
            <a:ext cx="53578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Императорский Военный орден Святого Великомученика и Победоносца Георгия  (Орден Святого Георгия). 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Утвержден 26 ноября 1769 года. Восстановлен Указом Президента РФ 8 августа 2000 г. На мраморных плитах Георгиевского зала Московского Кремля высечено 11 тысяч имен награжденных. </a:t>
            </a:r>
          </a:p>
          <a:p>
            <a:pPr algn="just"/>
            <a:r>
              <a:rPr lang="ru-RU" sz="2200" b="1" dirty="0" smtClean="0"/>
              <a:t>Орден имел 4 степени</a:t>
            </a:r>
          </a:p>
          <a:p>
            <a:pPr algn="just"/>
            <a:r>
              <a:rPr lang="ru-RU" sz="2200" b="1" dirty="0" smtClean="0"/>
              <a:t>Полных Георгиевских кавалеров - 4 (все фельдмаршалы)</a:t>
            </a:r>
          </a:p>
          <a:p>
            <a:pPr algn="just"/>
            <a:r>
              <a:rPr lang="ru-RU" sz="2200" b="1" dirty="0" smtClean="0"/>
              <a:t>Трижды Георгиевских кавалеров - 3 полководца.</a:t>
            </a:r>
          </a:p>
          <a:p>
            <a:pPr algn="just"/>
            <a:r>
              <a:rPr lang="ru-RU" sz="2200" b="1" dirty="0" smtClean="0"/>
              <a:t>Кавалеров 3-й ст. -  выявлено 6 </a:t>
            </a:r>
            <a:r>
              <a:rPr lang="ru-RU" sz="2200" b="1" dirty="0" err="1" smtClean="0"/>
              <a:t>пензенцев</a:t>
            </a:r>
            <a:endParaRPr lang="ru-RU" sz="2200" b="1" dirty="0" smtClean="0"/>
          </a:p>
          <a:p>
            <a:pPr algn="just"/>
            <a:r>
              <a:rPr lang="ru-RU" sz="2200" b="1" dirty="0" smtClean="0"/>
              <a:t>Кавалеров 4-й </a:t>
            </a:r>
            <a:r>
              <a:rPr lang="ru-RU" sz="2200" b="1" dirty="0" err="1" smtClean="0"/>
              <a:t>ст</a:t>
            </a:r>
            <a:r>
              <a:rPr lang="ru-RU" sz="2200" b="1" dirty="0" smtClean="0"/>
              <a:t> - выявлено 57 </a:t>
            </a:r>
            <a:r>
              <a:rPr lang="ru-RU" sz="2200" b="1" dirty="0" err="1" smtClean="0"/>
              <a:t>пензенцев</a:t>
            </a:r>
            <a:endParaRPr lang="ru-RU" sz="2200" b="1" dirty="0"/>
          </a:p>
        </p:txBody>
      </p:sp>
      <p:pic>
        <p:nvPicPr>
          <p:cNvPr id="1026" name="Picture 2" descr="Знак ордена Св. Георгия 4-й ст. 1850-е го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2357454" cy="26403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214290"/>
            <a:ext cx="5626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Первая Георгиевская награда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1538" y="4071942"/>
            <a:ext cx="32958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СЕРЕБРЯКОВ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 Федор Иванович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в сентябре 1919 года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Нагорная-Пелетьма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16 мая 1944 г. посмертно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072074"/>
            <a:ext cx="5143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огневого взвода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62-го гвардейского отдельного истребительно-противотанкового дивизиона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1071546"/>
            <a:ext cx="42148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Гвардии старший сержант Фёдор Серебряков в бою 21 января 1944 г. в районе села Баксы (ныне село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Глазовка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Крым) был ранен, но остался в строю. Когда враг прорвался к позиции и окружил взвод, организовал круговую оборону, отбивался гранатами и стрелковым оружием до подхода подкрепления. Нанес противнику значительный урон в живой силе и технике, удержал занимаемый рубеж. 22 января 1944 года умер от ран.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9153" name="Picture 1" descr="C:\Users\1\Desktop\5 ноября\проект память и гордость ы\People\serebrjakov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7624"/>
            <a:ext cx="3429024" cy="3818031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4679" y="4077072"/>
            <a:ext cx="40868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ХАЗОВ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Николай </a:t>
            </a:r>
            <a:r>
              <a:rPr lang="ru-RU" sz="3200" b="1" dirty="0" err="1" smtClean="0">
                <a:solidFill>
                  <a:srgbClr val="FF0000"/>
                </a:solidFill>
              </a:rPr>
              <a:t>Панфилович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27 декабря 1913 года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Большой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Вьясс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24 марта 1945 года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5214950"/>
            <a:ext cx="3434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172-ого </a:t>
            </a:r>
          </a:p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Гвардейского стрелкового полка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1142984"/>
            <a:ext cx="4000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172-й гвардейский стрелковый полк под командованием гвардии подполковника Николая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Xазова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 наступательных боях 14-29 января 1945 года совершил марш в 450 километров, вышел к берегам реки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Варта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(Польша), выбил противника с занимаемых позиций и принял участие в окружении и разгроме вражеской группировки в г. Познань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2226" name="Picture 2" descr="C:\Users\1\Desktop\5 ноября\проект память и гордость ы\People\hazov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7166"/>
            <a:ext cx="3286148" cy="3658946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1538" y="4143380"/>
            <a:ext cx="340650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ШИЛЬНОВ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Иван Григорьевич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357166"/>
            <a:ext cx="4067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22 января 1906 года в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Лунино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2863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1669-ого истребительно-противотанкового артиллерийского полка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1071546"/>
            <a:ext cx="4071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1669 истребительно-противотанковый артиллерийский полк под командованием майора Ивана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Шильнова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с ходу 3 октября 1943 года форси­ровал Днепр в районе села Мишурин Рог (Днепропетровской области) и вступил в бой, отражая контратаки пехоты и танков противника. Находясь постоянно в боевых порядках полка, И.Г.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Шильнов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умело руководил боем по удержанию плацдарма на правом берегу Днепра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3250" name="Picture 2" descr="C:\Users\1\Desktop\5 ноября\проект память и гордость ы\People\shilnov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04"/>
            <a:ext cx="3286148" cy="3658946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071934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26 октября 1943 года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2910" y="4143380"/>
            <a:ext cx="315464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ЧЕРНИГИН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Егор Васильевич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572000" y="4286256"/>
            <a:ext cx="3937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Кавалер ордена Славы трех степеней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9" name="Рисунок 8" descr="3011839.png"/>
          <p:cNvPicPr>
            <a:picLocks noChangeAspect="1"/>
          </p:cNvPicPr>
          <p:nvPr/>
        </p:nvPicPr>
        <p:blipFill>
          <a:blip r:embed="rId3"/>
          <a:srcRect r="-2503"/>
          <a:stretch>
            <a:fillRect/>
          </a:stretch>
        </p:blipFill>
        <p:spPr>
          <a:xfrm>
            <a:off x="5572132" y="4714884"/>
            <a:ext cx="2643238" cy="18573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822595" y="357166"/>
            <a:ext cx="3786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в 1896 году в селе Родники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169" name="Picture 1" descr="C:\Users\1\Desktop\5 ноября\проект память и гордость ы\People\chernigin\Pic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66"/>
            <a:ext cx="3286148" cy="365894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71472" y="5357826"/>
            <a:ext cx="2943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Стрелок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1264-го стрелкового полка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4810" y="1428736"/>
            <a:ext cx="43576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Младший сержант Чернигин 29 февраля 1944 г. у деревни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Лудчица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(Могилёвской область) первым ворвался в траншею противника, из автомата сразил до 10 гитлеровцев и 1 взял в плен. </a:t>
            </a:r>
          </a:p>
          <a:p>
            <a:pPr algn="just"/>
            <a:endParaRPr lang="ru-RU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Награжден орденом Славы 3 степени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pic>
        <p:nvPicPr>
          <p:cNvPr id="54274" name="Picture 2" descr="http://waralbum.ru/wp-content/uploads/2009/06/Politruk_stal_1942.jpg"/>
          <p:cNvPicPr>
            <a:picLocks noChangeAspect="1" noChangeArrowheads="1"/>
          </p:cNvPicPr>
          <p:nvPr/>
        </p:nvPicPr>
        <p:blipFill>
          <a:blip r:embed="rId3"/>
          <a:srcRect b="17007"/>
          <a:stretch>
            <a:fillRect/>
          </a:stretch>
        </p:blipFill>
        <p:spPr bwMode="auto">
          <a:xfrm>
            <a:off x="214282" y="1857364"/>
            <a:ext cx="8715436" cy="478634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72866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отделения сержант Чернигин 26 июня 1944 г. близ деревни Острова (Могилёвской области) одним из первых форсировал реку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Реста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поднял бойцов в атаку и овладел первой траншеей противника, гранатой уничтожил пулемет с расчетом.  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Награжден орденом Славы 2 степени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Рисунок 6" descr="3011839.png"/>
          <p:cNvPicPr>
            <a:picLocks noChangeAspect="1"/>
          </p:cNvPicPr>
          <p:nvPr/>
        </p:nvPicPr>
        <p:blipFill>
          <a:blip r:embed="rId4"/>
          <a:srcRect l="35302" r="33829"/>
          <a:stretch>
            <a:fillRect/>
          </a:stretch>
        </p:blipFill>
        <p:spPr>
          <a:xfrm>
            <a:off x="7786710" y="142852"/>
            <a:ext cx="107157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57166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5-7 июля 1944 г. при освобождении деревни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Пекалин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(в районе города Могилёв) Чернигин с группой воинов занял окраину и удерживал ее до подхода основных сил. Лично подавил огневую точку, ликвидировал автомашину и несколько солдат противника. Награжден орденом Славы 1 степени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5058" name="Picture 2" descr="http://data.photo.sibnet.ru/upload/imggreat/121000136000.jpg"/>
          <p:cNvPicPr>
            <a:picLocks noChangeAspect="1" noChangeArrowheads="1"/>
          </p:cNvPicPr>
          <p:nvPr/>
        </p:nvPicPr>
        <p:blipFill>
          <a:blip r:embed="rId3"/>
          <a:srcRect t="17178" b="6250"/>
          <a:stretch>
            <a:fillRect/>
          </a:stretch>
        </p:blipFill>
        <p:spPr bwMode="auto">
          <a:xfrm>
            <a:off x="214282" y="1643050"/>
            <a:ext cx="8715436" cy="5005137"/>
          </a:xfrm>
          <a:prstGeom prst="rect">
            <a:avLst/>
          </a:prstGeom>
          <a:noFill/>
        </p:spPr>
      </p:pic>
      <p:pic>
        <p:nvPicPr>
          <p:cNvPr id="7" name="Рисунок 6" descr="3011839.png"/>
          <p:cNvPicPr>
            <a:picLocks noChangeAspect="1"/>
          </p:cNvPicPr>
          <p:nvPr/>
        </p:nvPicPr>
        <p:blipFill>
          <a:blip r:embed="rId4"/>
          <a:srcRect l="317" r="66756"/>
          <a:stretch>
            <a:fillRect/>
          </a:stretch>
        </p:blipFill>
        <p:spPr>
          <a:xfrm>
            <a:off x="7572396" y="1142984"/>
            <a:ext cx="1143008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beeab85046ca201d73bb9d129bcfc3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429" y="3284984"/>
            <a:ext cx="2674620" cy="2225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35696" y="2420888"/>
            <a:ext cx="54180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МЫ ПОМНИМ И ГОРДИМСЯ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abregeorg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60977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Золотое оружие «За храбрость»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714884"/>
            <a:ext cx="4929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«Жалуется оно генералам, штаб- и обер-офицерам за выдающиеся воинские подвиги, требующие несомненного самопожертвования». За время первой мировой войны золотое Георгиевское оружие с надписью</a:t>
            </a:r>
            <a:r>
              <a:rPr lang="ru-RU" sz="2000" b="1" baseline="-25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«За храбрость» получили 8 </a:t>
            </a:r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пензенцев</a:t>
            </a: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71480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Наградное оружие в Российской империи в 1807-1917 гг., причисленное к статусу государственного</a:t>
            </a:r>
            <a:r>
              <a:rPr lang="ru-RU" b="1" baseline="30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ордена. В 1913 г. официально введено как</a:t>
            </a:r>
            <a:r>
              <a:rPr lang="ru-RU" b="1" baseline="30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Георгиевское оружие. 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14290"/>
            <a:ext cx="59829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 отличия военного ордена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(Георгиевский крест)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7890" name="Picture 2" descr="https://upload.wikimedia.org/wikipedia/commons/thumb/3/39/George-Cross-3-_st.jpg/640px-George-Cross-3-_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2643206" cy="3097507"/>
          </a:xfrm>
          <a:prstGeom prst="rect">
            <a:avLst/>
          </a:prstGeom>
          <a:noFill/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214678" y="1571612"/>
            <a:ext cx="542928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Для награждения нижних чинов (солдат и унтер-офицеров) за выдающуюся храбрость в бою против неприятеля в 1807 г. был установлен, Знак отличия Военного ордена в форме Георгиевского креста. 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 статуте 1913 г. закреплено официальное название Георгиевский крест. При учреждении солдатский крест степеней не имел. В марте 1856 г. царским указом введены 4 степени, награждение которыми производилось последовательно. С 1914 до 1917 гг. было вручено (то есть в основном за подвиги в Первой мировой войне) 1 млн. 589 тыс. крестов разных степе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 Narrow" pitchFamily="34" charset="0"/>
              </a:rPr>
              <a:t>ней.</a:t>
            </a:r>
            <a:r>
              <a:rPr lang="ru-RU" sz="2000" dirty="0" smtClean="0"/>
              <a:t> 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Удалось выявить 14 полных Георгиевских </a:t>
            </a:r>
            <a:r>
              <a:rPr lang="ru-RU" sz="2000" b="1" dirty="0" err="1" smtClean="0"/>
              <a:t>кавалеров-пензенцев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 Narrow" pitchFamily="34" charset="0"/>
            </a:endParaRPr>
          </a:p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214422"/>
            <a:ext cx="564360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16 апреля 1934 г. ЦИК СССР учредил почетное звание Героя Советского Союза - высшую степень отличия для лиц, которые имеют выдающиеся заслуги, связанные с совершением героиче­ского подвига.</a:t>
            </a:r>
          </a:p>
          <a:p>
            <a:pPr algn="just"/>
            <a:r>
              <a:rPr lang="ru-RU" sz="2200" b="1" dirty="0" smtClean="0"/>
              <a:t>Указом Президиума Верховного Совета СССР от 1 августа 1939 г. для Героев Советского Союза учреждена медаль «Золотая Звезда», которая вместе </a:t>
            </a:r>
            <a:r>
              <a:rPr lang="ru-RU" sz="2200" b="1" dirty="0" err="1" smtClean="0"/>
              <a:t>c</a:t>
            </a:r>
            <a:r>
              <a:rPr lang="ru-RU" sz="2200" b="1" dirty="0" smtClean="0"/>
              <a:t> орденом Ленина вручалась награжденным.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Память о Героях Советского Союза и Георгиевских кавалерах, связанных с Пензенским краем, увековечена в названиях населенных пунктов.</a:t>
            </a:r>
            <a:endParaRPr lang="ru-RU" sz="2200" b="1" dirty="0"/>
          </a:p>
        </p:txBody>
      </p:sp>
      <p:pic>
        <p:nvPicPr>
          <p:cNvPr id="3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1714512" cy="321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214290"/>
            <a:ext cx="60919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Звание Героя Советского Союза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f6556107617b19dccf824c66120645f.jpg"/>
          <p:cNvPicPr>
            <a:picLocks noChangeAspect="1"/>
          </p:cNvPicPr>
          <p:nvPr/>
        </p:nvPicPr>
        <p:blipFill>
          <a:blip r:embed="rId2"/>
          <a:srcRect b="73958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pic>
        <p:nvPicPr>
          <p:cNvPr id="4" name="Рисунок 3" descr="ссмсм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1408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7290" y="6143644"/>
            <a:ext cx="56636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ГЕРОЕВ ИМЕНА ПОСЁЛКИ ОБРЕЛИ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11839.png"/>
          <p:cNvPicPr>
            <a:picLocks noChangeAspect="1"/>
          </p:cNvPicPr>
          <p:nvPr/>
        </p:nvPicPr>
        <p:blipFill>
          <a:blip r:embed="rId2"/>
          <a:srcRect r="-2503"/>
          <a:stretch>
            <a:fillRect/>
          </a:stretch>
        </p:blipFill>
        <p:spPr>
          <a:xfrm>
            <a:off x="0" y="2071678"/>
            <a:ext cx="3714776" cy="2610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57932" y="214290"/>
            <a:ext cx="47678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Кавалеры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рдена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Славы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643306" y="1643050"/>
            <a:ext cx="50720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8 ноября 1943 года в СССР был учрежден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трехстепенный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(1, 2 и 3 ст.)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Орден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Славы для награждения лиц рядового и сержантского состава. При его введении было решено обратиться к славным боевым традициям прошлого - к знакам отличия военного ордена - Георгиевским крестам.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Преемственность вводимой новой награды подчёркивалась прежде всего - тем, что для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Ордена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Славы была взята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Георгиевская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лента.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2469</Words>
  <Application>Microsoft Office PowerPoint</Application>
  <PresentationFormat>Экран (4:3)</PresentationFormat>
  <Paragraphs>254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ПРОСВЕТИТЕЛЬСКИЙ ПРОЕКТ  «ПАМЯТЬ И ГОРДОСТЬ В СЕРДЦАХ ПОКОЛЕНИЙ» ЛУНИНСКИЙ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Молодежный парламент</cp:lastModifiedBy>
  <cp:revision>208</cp:revision>
  <dcterms:modified xsi:type="dcterms:W3CDTF">2020-01-17T11:35:16Z</dcterms:modified>
</cp:coreProperties>
</file>