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6" r:id="rId2"/>
    <p:sldId id="257" r:id="rId3"/>
    <p:sldId id="264" r:id="rId4"/>
    <p:sldId id="265" r:id="rId5"/>
    <p:sldId id="266" r:id="rId6"/>
    <p:sldId id="267" r:id="rId7"/>
    <p:sldId id="269" r:id="rId8"/>
    <p:sldId id="270" r:id="rId9"/>
    <p:sldId id="271" r:id="rId10"/>
    <p:sldId id="272" r:id="rId11"/>
    <p:sldId id="273" r:id="rId12"/>
    <p:sldId id="260" r:id="rId13"/>
    <p:sldId id="274" r:id="rId14"/>
    <p:sldId id="261" r:id="rId15"/>
    <p:sldId id="262" r:id="rId16"/>
    <p:sldId id="275" r:id="rId17"/>
    <p:sldId id="263" r:id="rId18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158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E678-BF15-1142-9567-CFDAD0EE87E2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B702-1C83-D54E-9008-96197881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51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E678-BF15-1142-9567-CFDAD0EE87E2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B702-1C83-D54E-9008-96197881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582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E678-BF15-1142-9567-CFDAD0EE87E2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B702-1C83-D54E-9008-96197881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503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E678-BF15-1142-9567-CFDAD0EE87E2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B702-1C83-D54E-9008-96197881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13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E678-BF15-1142-9567-CFDAD0EE87E2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B702-1C83-D54E-9008-96197881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76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E678-BF15-1142-9567-CFDAD0EE87E2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B702-1C83-D54E-9008-96197881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20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E678-BF15-1142-9567-CFDAD0EE87E2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B702-1C83-D54E-9008-96197881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81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E678-BF15-1142-9567-CFDAD0EE87E2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B702-1C83-D54E-9008-96197881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317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E678-BF15-1142-9567-CFDAD0EE87E2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B702-1C83-D54E-9008-96197881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46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E678-BF15-1142-9567-CFDAD0EE87E2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B702-1C83-D54E-9008-96197881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5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E678-BF15-1142-9567-CFDAD0EE87E2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B702-1C83-D54E-9008-96197881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460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AE678-BF15-1142-9567-CFDAD0EE87E2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EB702-1C83-D54E-9008-96197881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47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http://kak-doehat.ru/images/242-gerb-penzy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google.ru/url?sa=i&amp;rct=j&amp;q=&amp;esrc=s&amp;source=images&amp;cd=&amp;cad=rja&amp;uact=8&amp;ved=0ahUKEwjv-5iP7sHJAhXmvXIKHRa-BuwQjRwIBw&amp;url=http://kak-doehat.ru/article/penza/&amp;psig=AFQjCNFmkEop-OjXhOf9VddB8UCt0HOWDg&amp;ust=1449306562141546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Мои документы\Desktop\iXUI5FT6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140" y="5704866"/>
            <a:ext cx="3015817" cy="114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Мои документы\Desktop\d7ff39b3badaf34ac8c664869ce2cd2f_i-5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17"/>
          <a:stretch/>
        </p:blipFill>
        <p:spPr bwMode="auto">
          <a:xfrm>
            <a:off x="0" y="-2875"/>
            <a:ext cx="9144000" cy="583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336549"/>
            <a:ext cx="9144000" cy="1497269"/>
          </a:xfrm>
          <a:solidFill>
            <a:schemeClr val="bg1">
              <a:lumMod val="65000"/>
              <a:alpha val="76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ПРОСВЕТИТЕЛЬСКИЙ ПРОЕКТ 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«ПАМЯТЬ И ГОРДОСТЬ В СЕРДЦАХ ПОКОЛЕНИЙ»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МАЛОСЕРДОБИНСКИЙ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D:\Мои документы\Desktop\сай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77272"/>
            <a:ext cx="3168352" cy="79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rc_mi" descr="http://kak-doehat.ru/images/242-gerb-penzy.png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6013957" y="5833819"/>
            <a:ext cx="544914" cy="734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6627658" y="6014929"/>
            <a:ext cx="2838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Законодательное Собрание Пензенской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52224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pic>
        <p:nvPicPr>
          <p:cNvPr id="2" name="Рисунок 1" descr="4. Кавалеры Славы 0001.jpg"/>
          <p:cNvPicPr>
            <a:picLocks noChangeAspect="1"/>
          </p:cNvPicPr>
          <p:nvPr/>
        </p:nvPicPr>
        <p:blipFill>
          <a:blip r:embed="rId3"/>
          <a:srcRect l="396" r="2343"/>
          <a:stretch>
            <a:fillRect/>
          </a:stretch>
        </p:blipFill>
        <p:spPr>
          <a:xfrm>
            <a:off x="214282" y="1000108"/>
            <a:ext cx="8740631" cy="46434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5984" y="5786454"/>
            <a:ext cx="65008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111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Орден Славы 1-й ст. первым в СССР получил   </a:t>
            </a:r>
            <a:r>
              <a:rPr lang="ru-RU" sz="220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Николай Залетов </a:t>
            </a:r>
            <a:r>
              <a:rPr lang="ru-R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— уроженец Сердобска</a:t>
            </a:r>
            <a:endParaRPr lang="ru-RU" sz="2200" b="1" dirty="0" smtClean="0">
              <a:solidFill>
                <a:schemeClr val="tx2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57166"/>
            <a:ext cx="82157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Полными кавалерами ордена Славы стали 49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пензенцев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3011839.png"/>
          <p:cNvPicPr>
            <a:picLocks noChangeAspect="1"/>
          </p:cNvPicPr>
          <p:nvPr/>
        </p:nvPicPr>
        <p:blipFill>
          <a:blip r:embed="rId4"/>
          <a:srcRect r="-2503"/>
          <a:stretch>
            <a:fillRect/>
          </a:stretch>
        </p:blipFill>
        <p:spPr>
          <a:xfrm>
            <a:off x="285719" y="5000636"/>
            <a:ext cx="2305221" cy="16198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00364" y="1571612"/>
            <a:ext cx="564360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22 марта 1992 г. было установлено звание Героя России</a:t>
            </a:r>
            <a:r>
              <a:rPr lang="ru-RU" sz="2400" b="1" dirty="0" smtClean="0"/>
              <a:t> </a:t>
            </a:r>
            <a:r>
              <a:rPr lang="ru-RU" sz="2400" dirty="0" smtClean="0"/>
              <a:t>— </a:t>
            </a:r>
            <a:r>
              <a:rPr lang="ru-RU" sz="2400" b="1" dirty="0" smtClean="0"/>
              <a:t>высшее звание, присваиваемое за заслуги перед государством и народом, связанные с совершением геройского подвига.</a:t>
            </a:r>
            <a:endParaRPr lang="ru-RU" sz="2200" b="1" dirty="0" smtClean="0"/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Этого звания удостоены более 1000 человек, в том числе летчик-космонавт </a:t>
            </a:r>
            <a:r>
              <a:rPr lang="ru-RU" sz="2200" b="1" i="1" dirty="0" err="1" smtClean="0"/>
              <a:t>Самокутяев</a:t>
            </a:r>
            <a:r>
              <a:rPr lang="ru-RU" sz="2200" b="1" i="1" dirty="0" smtClean="0"/>
              <a:t> Александр Михайлович </a:t>
            </a:r>
            <a:r>
              <a:rPr lang="ru-RU" sz="2200" b="1" dirty="0" smtClean="0"/>
              <a:t>уроженец Пензы.</a:t>
            </a:r>
            <a:endParaRPr lang="ru-RU" sz="2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214290"/>
            <a:ext cx="70378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Звание Героя Российской Федерации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8914" name="Picture 2" descr="https://upload.wikimedia.org/wikipedia/commons/1/18/Hero_of_the_Russian_Federation_med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1897189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3565" y="4071942"/>
            <a:ext cx="40733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ВЛАЗНЕВ </a:t>
            </a:r>
          </a:p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Алексей Леонтьевич</a:t>
            </a:r>
          </a:p>
          <a:p>
            <a:pPr algn="r"/>
            <a:endParaRPr lang="ru-RU" sz="3200" dirty="0" smtClean="0">
              <a:solidFill>
                <a:srgbClr val="FF0000"/>
              </a:solidFill>
            </a:endParaRPr>
          </a:p>
        </p:txBody>
      </p:sp>
      <p:pic>
        <p:nvPicPr>
          <p:cNvPr id="3" name="Изображение 2" descr="Pict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57" y="340706"/>
            <a:ext cx="3226713" cy="3592769"/>
          </a:xfrm>
          <a:prstGeom prst="rect">
            <a:avLst/>
          </a:prstGeo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47798" y="5529930"/>
            <a:ext cx="39091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tabLst>
                <a:tab pos="183673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Стрелок отдельного мотострелкового батальона 9-й гвардейской механической бригады 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357686" y="711850"/>
            <a:ext cx="442912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183673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Родился в 1910 году в селе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Липовка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(ныне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Малосердобинского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района).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1836738" algn="l"/>
              </a:tabLst>
            </a:pPr>
            <a:endParaRPr lang="ru-RU" sz="1600" b="1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183673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действующей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Армии с 1941 года.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1836738" algn="l"/>
              </a:tabLst>
            </a:pPr>
            <a:endParaRPr lang="ru-RU" sz="1600" b="1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183673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Рядовой А.Л.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Влазнев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отличился при форсировании Днепра. В ночь на 30 сентября 1943 года с бойцами первым в батальоне преодолел реку в районе села Селище (Черкасская область).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1836738" algn="l"/>
              </a:tabLst>
            </a:pPr>
            <a:endParaRPr lang="ru-RU" sz="1600" b="1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183673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последующих боях был ранен и умер 14 января 1944 года. 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176502" y="6072206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643042" y="5214950"/>
            <a:ext cx="10823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1910 – 1944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604676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944793" y="5776151"/>
            <a:ext cx="38420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Звание Героя Советского Союза </a:t>
            </a:r>
          </a:p>
          <a:p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присвоено 3 июня 1944 года посмертно.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7119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pic>
        <p:nvPicPr>
          <p:cNvPr id="12" name="Рисунок 11" descr="fa5f3a209972.jpg"/>
          <p:cNvPicPr>
            <a:picLocks noChangeAspect="1"/>
          </p:cNvPicPr>
          <p:nvPr/>
        </p:nvPicPr>
        <p:blipFill>
          <a:blip r:embed="rId3"/>
          <a:srcRect t="-2618"/>
          <a:stretch>
            <a:fillRect/>
          </a:stretch>
        </p:blipFill>
        <p:spPr>
          <a:xfrm>
            <a:off x="195355" y="0"/>
            <a:ext cx="8662192" cy="6654898"/>
          </a:xfrm>
          <a:prstGeom prst="rect">
            <a:avLst/>
          </a:prstGeom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463040" y="182881"/>
            <a:ext cx="629688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1836738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Рядовой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Влазнев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составе отделения успешно отразил несколько контратак противника. 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176502" y="6072206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0_6f519_6ec53e8a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5355" y="182881"/>
            <a:ext cx="1267685" cy="120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9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06520" y="4071942"/>
            <a:ext cx="335039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ЗАЖИГИН </a:t>
            </a:r>
          </a:p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Иван Степанович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47798" y="5653040"/>
            <a:ext cx="390911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tabLst>
                <a:tab pos="183673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Пулемётчик 300-го гвардейского стрелкового полка гвардии 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357686" y="373255"/>
            <a:ext cx="4429124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183673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Родился 22 июля 1925 года в селе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Топлое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Малосердобинского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1836738" algn="l"/>
              </a:tabLst>
            </a:pPr>
            <a:endParaRPr lang="ru-RU" sz="1600" b="1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tabLst>
                <a:tab pos="183673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Окончил 8 классов и школу трактористов. Работал трактористом в колхозе “Память Кирова”.  В боях Великой Отечественной войны с 1943 года.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tabLst>
                <a:tab pos="1836738" algn="l"/>
              </a:tabLst>
            </a:pPr>
            <a:endParaRPr lang="ru-RU" sz="1600" b="1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tabLst>
                <a:tab pos="183673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Младший сержант И.С.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Зажигин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ходе артиллерийской подготовки при прорыве обороны противника на реке Свирь в районе города Лодейное Поле в составе группы бойцов 21 июня 1944 года участвовал в демонстрационных действиях на лодках с чучелами по имитации форсирования реки с целью вскрытия вражеской системы огня. Задача была успешно выполнена.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1836738" algn="l"/>
              </a:tabLst>
            </a:pPr>
            <a:endParaRPr lang="ru-RU" sz="1600" b="1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183673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войны окончил танковое училище. 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176502" y="6072206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091883" y="5184173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1689" y="5776151"/>
            <a:ext cx="31608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Звание Героя Советского Союза </a:t>
            </a:r>
          </a:p>
          <a:p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присвоено 21 июля 1944 года. </a:t>
            </a:r>
          </a:p>
        </p:txBody>
      </p:sp>
      <p:pic>
        <p:nvPicPr>
          <p:cNvPr id="2" name="Изображение 1" descr="Pict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57" y="373255"/>
            <a:ext cx="3321840" cy="3698687"/>
          </a:xfrm>
          <a:prstGeom prst="rect">
            <a:avLst/>
          </a:prstGeom>
        </p:spPr>
      </p:pic>
      <p:pic>
        <p:nvPicPr>
          <p:cNvPr id="11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604676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790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26395" y="4071942"/>
            <a:ext cx="363052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ОГАРЕВ </a:t>
            </a:r>
          </a:p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Михаил Сергеевич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47798" y="5653040"/>
            <a:ext cx="390911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tabLst>
                <a:tab pos="183673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Лётчик 783-го штурмового авиационного полка 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357686" y="255229"/>
            <a:ext cx="442912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tabLst>
                <a:tab pos="18367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Родился 6 октября 1922 года 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  <a:tabLst>
                <a:tab pos="18367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селе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Саполга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1836738" algn="l"/>
              </a:tabLst>
            </a:pPr>
            <a:endParaRPr lang="en-US" b="1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tabLst>
                <a:tab pos="18367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действующей армии с июня 1944 года.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tabLst>
                <a:tab pos="1836738" algn="l"/>
              </a:tabLst>
            </a:pPr>
            <a:endParaRPr lang="en-US" b="1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tabLst>
                <a:tab pos="1836738" algn="l"/>
              </a:tabLst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ладший лейтенант Михаил Огарев к маю 1945 года совершил 92 боевых вылета на штурмовку скоплений войск противника.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tabLst>
                <a:tab pos="1836738" algn="l"/>
              </a:tabLst>
            </a:pP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tabLst>
                <a:tab pos="18367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войны продолжал службу в ВВС. С 1950 года капитан М.С. Огарев – в запасе. Жил в Москве. Работал на Московском автомобильном заводе имени Лихачёва. Умер 15 октября 1984 года. 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176502" y="6072206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643042" y="5214950"/>
            <a:ext cx="10823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1922 – 1984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94223" y="5653040"/>
            <a:ext cx="3592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Звание Героя Советского Союза </a:t>
            </a:r>
          </a:p>
          <a:p>
            <a:pPr algn="r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присвоено 18 августа 1945 года. </a:t>
            </a:r>
            <a:endParaRPr lang="ru-RU" dirty="0"/>
          </a:p>
        </p:txBody>
      </p:sp>
      <p:pic>
        <p:nvPicPr>
          <p:cNvPr id="2" name="Изображение 1" descr="Pict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33" y="371318"/>
            <a:ext cx="3421760" cy="3809943"/>
          </a:xfrm>
          <a:prstGeom prst="rect">
            <a:avLst/>
          </a:prstGeom>
        </p:spPr>
      </p:pic>
      <p:pic>
        <p:nvPicPr>
          <p:cNvPr id="11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604676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623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pic>
        <p:nvPicPr>
          <p:cNvPr id="8" name="Рисунок 7" descr="785259_full.jpg"/>
          <p:cNvPicPr>
            <a:picLocks noChangeAspect="1"/>
          </p:cNvPicPr>
          <p:nvPr/>
        </p:nvPicPr>
        <p:blipFill>
          <a:blip r:embed="rId3"/>
          <a:srcRect l="16178" t="3002"/>
          <a:stretch>
            <a:fillRect/>
          </a:stretch>
        </p:blipFill>
        <p:spPr>
          <a:xfrm>
            <a:off x="158238" y="957943"/>
            <a:ext cx="8800706" cy="5728607"/>
          </a:xfrm>
          <a:prstGeom prst="rect">
            <a:avLst/>
          </a:prstGeom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176502" y="6072206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0_6f519_6ec53e8a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76502" y="5304284"/>
            <a:ext cx="1451960" cy="138226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8238" y="450112"/>
            <a:ext cx="8800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Михаил Огарёв участвовал в 13 воздушных боях, сбил вражеский самолёт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7119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beeab85046ca201d73bb9d129bcfc3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828" y="2775596"/>
            <a:ext cx="2674620" cy="22250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53095" y="2322271"/>
            <a:ext cx="54180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МЫ ПОМНИМ И ГОРДИМСЯ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750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5f6556107617b19dccf824c66120645f.jpg"/>
          <p:cNvPicPr>
            <a:picLocks noChangeAspect="1"/>
          </p:cNvPicPr>
          <p:nvPr/>
        </p:nvPicPr>
        <p:blipFill>
          <a:blip r:embed="rId2"/>
          <a:srcRect b="73958"/>
          <a:stretch>
            <a:fillRect/>
          </a:stretch>
        </p:blipFill>
        <p:spPr>
          <a:xfrm>
            <a:off x="0" y="4786322"/>
            <a:ext cx="9144000" cy="2071678"/>
          </a:xfrm>
          <a:prstGeom prst="rect">
            <a:avLst/>
          </a:prstGeom>
        </p:spPr>
      </p:pic>
      <p:pic>
        <p:nvPicPr>
          <p:cNvPr id="4" name="Рисунок 3" descr="4. Кавалеры Славы 0001.jpg"/>
          <p:cNvPicPr>
            <a:picLocks noChangeAspect="1"/>
          </p:cNvPicPr>
          <p:nvPr/>
        </p:nvPicPr>
        <p:blipFill>
          <a:blip r:embed="rId3"/>
          <a:srcRect r="2343"/>
          <a:stretch>
            <a:fillRect/>
          </a:stretch>
        </p:blipFill>
        <p:spPr>
          <a:xfrm>
            <a:off x="-37216" y="0"/>
            <a:ext cx="9181216" cy="485776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5720" y="3929066"/>
            <a:ext cx="88582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ГЕРОИ РОДИНЫ – </a:t>
            </a:r>
          </a:p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НАШИ ЗЕМЛЯКИ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" name="Рисунок 14" descr="0_6f519_6ec53e8a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5000636"/>
            <a:ext cx="1524003" cy="145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3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14744" y="1928802"/>
            <a:ext cx="492922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Первый по времени учреждения российский орден, высшая награда Российской империи до 1917 года. </a:t>
            </a:r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Первым кавалером ордена стал дипломат Фёдор  Головин  в 1699 году, который имел вотчину в с. </a:t>
            </a:r>
            <a:r>
              <a:rPr lang="ru-RU" sz="2200" b="1" dirty="0" err="1" smtClean="0"/>
              <a:t>Ломовка</a:t>
            </a:r>
            <a:r>
              <a:rPr lang="ru-RU" sz="2200" b="1" dirty="0" smtClean="0"/>
              <a:t> Пензенской губернии.</a:t>
            </a:r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В 1998 году орден был восстановлен как высшая награда Российской Федерации.</a:t>
            </a:r>
            <a:endParaRPr lang="ru-RU" sz="2200" b="1" dirty="0"/>
          </a:p>
        </p:txBody>
      </p:sp>
      <p:pic>
        <p:nvPicPr>
          <p:cNvPr id="8" name="Рисунок 7" descr="orden-11-1-AndreiPervozva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714488"/>
            <a:ext cx="3381911" cy="38576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85786" y="285728"/>
            <a:ext cx="773609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Императорский орден 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Святого апостола Андрея Первозванного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57554" y="1010245"/>
            <a:ext cx="535785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Императорский Военный орден Святого Великомученика и Победоносца Георгия  (Орден Святого Георгия). </a:t>
            </a:r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Утвержден 26 ноября 1769 года. Восстановлен Указом Президента РФ 8 августа 2000 г. На мраморных плитах Георгиевского зала Московского Кремля высечено 11 тысяч имен награжденных. </a:t>
            </a:r>
          </a:p>
          <a:p>
            <a:pPr algn="just"/>
            <a:r>
              <a:rPr lang="ru-RU" sz="2200" b="1" dirty="0" smtClean="0"/>
              <a:t>Орден имел 4 степени</a:t>
            </a:r>
          </a:p>
          <a:p>
            <a:pPr algn="just"/>
            <a:r>
              <a:rPr lang="ru-RU" sz="2200" b="1" dirty="0" smtClean="0"/>
              <a:t>Полных Георгиевских кавалеров - 4 (все фельдмаршалы)</a:t>
            </a:r>
          </a:p>
          <a:p>
            <a:pPr algn="just"/>
            <a:r>
              <a:rPr lang="ru-RU" sz="2200" b="1" dirty="0" smtClean="0"/>
              <a:t>Трижды Георгиевских кавалеров - 3 полководца.</a:t>
            </a:r>
          </a:p>
          <a:p>
            <a:pPr algn="just"/>
            <a:r>
              <a:rPr lang="ru-RU" sz="2200" b="1" dirty="0" smtClean="0"/>
              <a:t>Кавалеров 3-й ст. -  выявлено 6 </a:t>
            </a:r>
            <a:r>
              <a:rPr lang="ru-RU" sz="2200" b="1" dirty="0" err="1" smtClean="0"/>
              <a:t>пензенцев</a:t>
            </a:r>
            <a:endParaRPr lang="ru-RU" sz="2200" b="1" dirty="0" smtClean="0"/>
          </a:p>
          <a:p>
            <a:pPr algn="just"/>
            <a:r>
              <a:rPr lang="ru-RU" sz="2200" b="1" dirty="0" smtClean="0"/>
              <a:t>Кавалеров 4-й </a:t>
            </a:r>
            <a:r>
              <a:rPr lang="ru-RU" sz="2200" b="1" dirty="0" err="1" smtClean="0"/>
              <a:t>ст</a:t>
            </a:r>
            <a:r>
              <a:rPr lang="ru-RU" sz="2200" b="1" dirty="0" smtClean="0"/>
              <a:t> - выявлено 57 </a:t>
            </a:r>
            <a:r>
              <a:rPr lang="ru-RU" sz="2200" b="1" dirty="0" err="1" smtClean="0"/>
              <a:t>пензенцев</a:t>
            </a:r>
            <a:endParaRPr lang="ru-RU" sz="2200" b="1" dirty="0"/>
          </a:p>
        </p:txBody>
      </p:sp>
      <p:pic>
        <p:nvPicPr>
          <p:cNvPr id="1026" name="Picture 2" descr="Знак ордена Св. Георгия 4-й ст. 1850-е го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3116"/>
            <a:ext cx="2357454" cy="26403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214290"/>
            <a:ext cx="56266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32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Первая Георгиевская награда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abregeorg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0"/>
            <a:ext cx="60977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32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Золотое оружие «За храбрость»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4714884"/>
            <a:ext cx="49292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«Жалуется оно генералам, штаб- и обер-офицерам за выдающиеся воинские подвиги, требующие несомненного самопожертвования». За время первой мировой войны золотое Георгиевское оружие с надписью</a:t>
            </a:r>
            <a:r>
              <a:rPr lang="ru-RU" sz="2000" b="1" baseline="-25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«За храбрость» получили 8 </a:t>
            </a:r>
            <a:r>
              <a:rPr lang="ru-RU" sz="2000" b="1" dirty="0" err="1" smtClean="0">
                <a:solidFill>
                  <a:schemeClr val="bg1"/>
                </a:solidFill>
                <a:latin typeface="Monotype Corsiva" pitchFamily="66" charset="0"/>
              </a:rPr>
              <a:t>пензенцев</a:t>
            </a:r>
            <a:endParaRPr lang="ru-RU" sz="2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71480"/>
            <a:ext cx="5357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Наградное оружие в Российской империи в 1807-1917 гг., причисленное к статусу государственного</a:t>
            </a:r>
            <a:r>
              <a:rPr lang="ru-RU" b="1" baseline="30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ордена. В 1913 г. официально введено как</a:t>
            </a:r>
            <a:r>
              <a:rPr lang="ru-RU" b="1" baseline="30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Георгиевское оружие. 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214290"/>
            <a:ext cx="598298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Знак отличия военного ордена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(Георгиевский крест)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7890" name="Picture 2" descr="https://upload.wikimedia.org/wikipedia/commons/thumb/3/39/George-Cross-3-_st.jpg/640px-George-Cross-3-_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2643206" cy="3097507"/>
          </a:xfrm>
          <a:prstGeom prst="rect">
            <a:avLst/>
          </a:prstGeom>
          <a:noFill/>
        </p:spPr>
      </p:pic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3214678" y="1571612"/>
            <a:ext cx="542928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11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Для награждения нижних чинов (солдат и унтер-офицеров) за выдающуюся храбрость в бою против неприятеля в 1807 г. был установлен, Знак отличия Военного ордена в форме Георгиевского креста. </a:t>
            </a:r>
          </a:p>
          <a:p>
            <a:pPr lvl="0" indent="4111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B статуте 1913 г. закреплено официальное название Георгиевский крест. При учреждении солдатский крест степеней не имел. В марте 1856 г. царским указом введены 4 степени, награждение которыми производилось последовательно. С 1914 до 1917 гг. было вручено (то есть в основном за подвиги в Первой мировой войне) 1 млн. 589 тыс. крестов разных степе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 Narrow" pitchFamily="34" charset="0"/>
              </a:rPr>
              <a:t>ней.</a:t>
            </a:r>
            <a:r>
              <a:rPr lang="ru-RU" sz="2000" dirty="0" smtClean="0"/>
              <a:t> </a:t>
            </a:r>
          </a:p>
          <a:p>
            <a:pPr lvl="0" indent="4111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/>
              <a:t>Удалось выявить 14 полных Георгиевских </a:t>
            </a:r>
            <a:r>
              <a:rPr lang="ru-RU" sz="2000" b="1" dirty="0" err="1" smtClean="0"/>
              <a:t>кавалеров-пензенцев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 Narrow" pitchFamily="34" charset="0"/>
            </a:endParaRPr>
          </a:p>
          <a:p>
            <a:pPr marL="0" marR="0" lvl="0" indent="411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00364" y="1214422"/>
            <a:ext cx="564360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16 апреля 1934 г. ЦИК СССР учредил почетное звание Героя Советского Союза - высшую степень отличия для лиц, которые имеют выдающиеся заслуги, связанные с совершением героиче­ского подвига.</a:t>
            </a:r>
          </a:p>
          <a:p>
            <a:pPr algn="just"/>
            <a:r>
              <a:rPr lang="ru-RU" sz="2200" b="1" dirty="0" smtClean="0"/>
              <a:t>Указом Президиума Верховного Совета СССР от 1 августа 1939 г. для Героев Советского Союза учреждена медаль «Золотая Звезда», которая вместе </a:t>
            </a:r>
            <a:r>
              <a:rPr lang="ru-RU" sz="2200" b="1" dirty="0" err="1" smtClean="0"/>
              <a:t>c</a:t>
            </a:r>
            <a:r>
              <a:rPr lang="ru-RU" sz="2200" b="1" dirty="0" smtClean="0"/>
              <a:t> орденом Ленина вручалась награжденным.</a:t>
            </a:r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Память о Героях Советского Союза и Георгиевских кавалерах, связанных с Пензенским краем, увековечена в названиях населенных пунктов.</a:t>
            </a:r>
            <a:endParaRPr lang="ru-RU" sz="2200" b="1" dirty="0"/>
          </a:p>
        </p:txBody>
      </p:sp>
      <p:pic>
        <p:nvPicPr>
          <p:cNvPr id="3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00240"/>
            <a:ext cx="1714512" cy="321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57290" y="214290"/>
            <a:ext cx="60919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Звание Героя Советского Союза 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f6556107617b19dccf824c66120645f.jpg"/>
          <p:cNvPicPr>
            <a:picLocks noChangeAspect="1"/>
          </p:cNvPicPr>
          <p:nvPr/>
        </p:nvPicPr>
        <p:blipFill>
          <a:blip r:embed="rId2"/>
          <a:srcRect b="73958"/>
          <a:stretch>
            <a:fillRect/>
          </a:stretch>
        </p:blipFill>
        <p:spPr>
          <a:xfrm>
            <a:off x="0" y="4786322"/>
            <a:ext cx="9144000" cy="2071678"/>
          </a:xfrm>
          <a:prstGeom prst="rect">
            <a:avLst/>
          </a:prstGeom>
        </p:spPr>
      </p:pic>
      <p:pic>
        <p:nvPicPr>
          <p:cNvPr id="4" name="Рисунок 3" descr="ссмсм коп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1408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57290" y="6143644"/>
            <a:ext cx="56636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ГЕРОЕВ ИМЕНА ПОСЁЛКИ ОБРЕЛИ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011839.png"/>
          <p:cNvPicPr>
            <a:picLocks noChangeAspect="1"/>
          </p:cNvPicPr>
          <p:nvPr/>
        </p:nvPicPr>
        <p:blipFill>
          <a:blip r:embed="rId2"/>
          <a:srcRect r="-2503"/>
          <a:stretch>
            <a:fillRect/>
          </a:stretch>
        </p:blipFill>
        <p:spPr>
          <a:xfrm>
            <a:off x="0" y="2071678"/>
            <a:ext cx="3714776" cy="26103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57931" y="214290"/>
            <a:ext cx="47678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Кавалеры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рдена 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Славы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643306" y="1643050"/>
            <a:ext cx="507206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11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8 ноября 1943 года в СССР был учрежден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трехстепенный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(1, 2 и 3 ст.)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Орден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Славы для награждения лиц рядового и сержантского состава. При его введении было решено обратиться к славным боевым традициям прошлого - к знакам отличия военного ордена - Георгиевским крестам.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Преемственность вводимой новой награды подчёркивалась прежде всего - тем, что для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Ордена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Славы была взята георгиевская лента.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804</Words>
  <Application>Microsoft Office PowerPoint</Application>
  <PresentationFormat>Экран (4:3)</PresentationFormat>
  <Paragraphs>84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ПРОСВЕТИТЕЛЬСКИЙ ПРОЕКТ  «ПАМЯТЬ И ГОРДОСТЬ В СЕРДЦАХ ПОКОЛЕНИЙ» МАЛОСЕРДОБИНСКИЙ РАЙОН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Егор</dc:creator>
  <cp:lastModifiedBy>Молодежный парламент</cp:lastModifiedBy>
  <cp:revision>9</cp:revision>
  <dcterms:created xsi:type="dcterms:W3CDTF">2014-11-11T11:15:22Z</dcterms:created>
  <dcterms:modified xsi:type="dcterms:W3CDTF">2020-01-17T12:10:43Z</dcterms:modified>
</cp:coreProperties>
</file>