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0" r:id="rId2"/>
    <p:sldId id="262" r:id="rId3"/>
    <p:sldId id="330" r:id="rId4"/>
    <p:sldId id="331" r:id="rId5"/>
    <p:sldId id="332" r:id="rId6"/>
    <p:sldId id="333" r:id="rId7"/>
    <p:sldId id="335" r:id="rId8"/>
    <p:sldId id="336" r:id="rId9"/>
    <p:sldId id="337" r:id="rId10"/>
    <p:sldId id="338" r:id="rId11"/>
    <p:sldId id="339" r:id="rId12"/>
    <p:sldId id="291" r:id="rId13"/>
    <p:sldId id="302" r:id="rId14"/>
    <p:sldId id="292" r:id="rId15"/>
    <p:sldId id="311" r:id="rId16"/>
    <p:sldId id="293" r:id="rId17"/>
    <p:sldId id="312" r:id="rId18"/>
    <p:sldId id="313" r:id="rId19"/>
    <p:sldId id="314" r:id="rId20"/>
    <p:sldId id="315" r:id="rId21"/>
    <p:sldId id="316" r:id="rId22"/>
    <p:sldId id="317" r:id="rId23"/>
    <p:sldId id="294" r:id="rId24"/>
    <p:sldId id="295" r:id="rId25"/>
    <p:sldId id="298" r:id="rId26"/>
    <p:sldId id="303" r:id="rId27"/>
    <p:sldId id="318" r:id="rId28"/>
    <p:sldId id="299" r:id="rId29"/>
    <p:sldId id="304" r:id="rId30"/>
    <p:sldId id="305" r:id="rId31"/>
    <p:sldId id="309" r:id="rId32"/>
    <p:sldId id="320" r:id="rId33"/>
    <p:sldId id="297" r:id="rId34"/>
    <p:sldId id="321" r:id="rId35"/>
    <p:sldId id="322" r:id="rId36"/>
    <p:sldId id="323" r:id="rId37"/>
    <p:sldId id="324" r:id="rId38"/>
    <p:sldId id="319" r:id="rId39"/>
    <p:sldId id="325" r:id="rId40"/>
    <p:sldId id="300" r:id="rId41"/>
    <p:sldId id="306" r:id="rId42"/>
    <p:sldId id="289" r:id="rId43"/>
    <p:sldId id="307" r:id="rId44"/>
    <p:sldId id="308" r:id="rId45"/>
    <p:sldId id="328" r:id="rId46"/>
    <p:sldId id="327" r:id="rId47"/>
    <p:sldId id="326" r:id="rId48"/>
    <p:sldId id="329" r:id="rId49"/>
    <p:sldId id="270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28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http://kak-doehat.ru/images/242-gerb-penzy.pn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www.google.ru/url?sa=i&amp;rct=j&amp;q=&amp;esrc=s&amp;source=images&amp;cd=&amp;cad=rja&amp;uact=8&amp;ved=0ahUKEwjv-5iP7sHJAhXmvXIKHRa-BuwQjRwIBw&amp;url=http://kak-doehat.ru/article/penza/&amp;psig=AFQjCNFmkEop-OjXhOf9VddB8UCt0HOWDg&amp;ust=1449306562141546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ои документы\Desktop\iXUI5FT6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140" y="5704866"/>
            <a:ext cx="3015817" cy="11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Мои документы\Desktop\d7ff39b3badaf34ac8c664869ce2cd2f_i-58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7"/>
          <a:stretch/>
        </p:blipFill>
        <p:spPr bwMode="auto">
          <a:xfrm>
            <a:off x="0" y="-2875"/>
            <a:ext cx="9144000" cy="583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336549"/>
            <a:ext cx="9144000" cy="1497269"/>
          </a:xfrm>
          <a:solidFill>
            <a:schemeClr val="bg1">
              <a:lumMod val="65000"/>
              <a:alpha val="76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ПРОСВЕТИТЕЛЬСКИЙ ПРОЕКТ 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«ПАМЯТЬ И ГОРДОСТЬ В СЕРДЦАХ ПОКОЛЕНИЙ»</a:t>
            </a:r>
            <a:b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МОКШАНСКИЙ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D:\Мои документы\Desktop\сайт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77272"/>
            <a:ext cx="3168352" cy="79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rc_mi" descr="http://kak-doehat.ru/images/242-gerb-penzy.png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/>
          <a:srcRect/>
          <a:stretch>
            <a:fillRect/>
          </a:stretch>
        </p:blipFill>
        <p:spPr bwMode="auto">
          <a:xfrm>
            <a:off x="6013957" y="5833819"/>
            <a:ext cx="544914" cy="734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627658" y="6014929"/>
            <a:ext cx="2838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Законодательное Собрание Пензенской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604817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pic>
        <p:nvPicPr>
          <p:cNvPr id="2" name="Рисунок 1" descr="4. Кавалеры Славы 0001.jpg"/>
          <p:cNvPicPr>
            <a:picLocks noChangeAspect="1"/>
          </p:cNvPicPr>
          <p:nvPr/>
        </p:nvPicPr>
        <p:blipFill>
          <a:blip r:embed="rId3"/>
          <a:srcRect l="396" r="2343"/>
          <a:stretch>
            <a:fillRect/>
          </a:stretch>
        </p:blipFill>
        <p:spPr>
          <a:xfrm>
            <a:off x="214282" y="1000108"/>
            <a:ext cx="8740631" cy="46434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85984" y="5786454"/>
            <a:ext cx="65008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111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Орден Славы 1-й ст. первым в СССР получил   </a:t>
            </a:r>
            <a:r>
              <a:rPr lang="ru-RU" sz="22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Николай Залетов </a:t>
            </a:r>
            <a:r>
              <a:rPr lang="ru-RU" sz="2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— уроженец Сердобска</a:t>
            </a:r>
            <a:endParaRPr lang="ru-RU" sz="2200" b="1" dirty="0" smtClean="0">
              <a:solidFill>
                <a:schemeClr val="tx2">
                  <a:lumMod val="20000"/>
                  <a:lumOff val="80000"/>
                </a:schemeClr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357166"/>
            <a:ext cx="82157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Полными кавалерами ордена Славы стали 49 </a:t>
            </a:r>
            <a:r>
              <a:rPr lang="ru-RU" sz="2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пензенцев</a:t>
            </a:r>
            <a:r>
              <a:rPr lang="ru-RU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 descr="3011839.png"/>
          <p:cNvPicPr>
            <a:picLocks noChangeAspect="1"/>
          </p:cNvPicPr>
          <p:nvPr/>
        </p:nvPicPr>
        <p:blipFill>
          <a:blip r:embed="rId4" cstate="print"/>
          <a:srcRect r="-2503"/>
          <a:stretch>
            <a:fillRect/>
          </a:stretch>
        </p:blipFill>
        <p:spPr>
          <a:xfrm>
            <a:off x="285719" y="5000636"/>
            <a:ext cx="2305221" cy="16198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00364" y="1571612"/>
            <a:ext cx="564360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22 марта 1992 г. было установлено звание Героя России</a:t>
            </a:r>
            <a:r>
              <a:rPr lang="ru-RU" sz="2400" b="1" dirty="0" smtClean="0"/>
              <a:t> </a:t>
            </a:r>
            <a:r>
              <a:rPr lang="ru-RU" sz="2400" dirty="0" smtClean="0"/>
              <a:t>— </a:t>
            </a:r>
            <a:r>
              <a:rPr lang="ru-RU" sz="2400" b="1" dirty="0" smtClean="0"/>
              <a:t>высшее звание, присваиваемое за заслуги перед государством и народом, связанные с совершением геройского подвига.</a:t>
            </a:r>
            <a:endParaRPr lang="ru-RU" sz="2200" b="1" dirty="0" smtClean="0"/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Этого звания удостоены более 1000 человек, в том числе летчик-космонавт </a:t>
            </a:r>
            <a:r>
              <a:rPr lang="ru-RU" sz="2200" b="1" i="1" dirty="0" err="1" smtClean="0"/>
              <a:t>Самокутяев</a:t>
            </a:r>
            <a:r>
              <a:rPr lang="ru-RU" sz="2200" b="1" i="1" dirty="0" smtClean="0"/>
              <a:t> Александр Михайлович </a:t>
            </a:r>
            <a:r>
              <a:rPr lang="ru-RU" sz="2200" b="1" dirty="0" smtClean="0"/>
              <a:t>уроженец Пензы.</a:t>
            </a:r>
            <a:endParaRPr lang="ru-RU" sz="2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214290"/>
            <a:ext cx="70378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Звание Героя Российской Федерации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8914" name="Picture 2" descr="https://upload.wikimedia.org/wikipedia/commons/1/18/Hero_of_the_Russian_Federation_med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643050"/>
            <a:ext cx="1897189" cy="37147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0034" y="4143380"/>
            <a:ext cx="351403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АПРАКСИН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Федор Матвеевич 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857356" y="5214950"/>
            <a:ext cx="14670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</a:rPr>
              <a:t>1661 – 1728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00166" y="5643578"/>
            <a:ext cx="21504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Генерал-адмирал</a:t>
            </a:r>
            <a:endParaRPr lang="ru-RU" sz="20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2530" name="Picture 2" descr="F:\проект память и гордость ы\People\apraksinF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3384376" cy="3768318"/>
          </a:xfrm>
          <a:prstGeom prst="rect">
            <a:avLst/>
          </a:prstGeom>
          <a:noFill/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779912" y="343108"/>
            <a:ext cx="50040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</a:rPr>
              <a:t>Был владельцем богатой вотчины в Синцове Завального стана Пензенского уезда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95936" y="1340768"/>
            <a:ext cx="47160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Став сподвижником Петра I, он более всего проявил себя как строитель флота и флотоводец, как первый президент Адмиралтейств-коллегий - высшего органа управления морским ведомством России. </a:t>
            </a:r>
          </a:p>
          <a:p>
            <a:pPr algn="just"/>
            <a:endParaRPr lang="ru-RU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1696 году Апраксин принял участие во втором Азовском походе против турок, который завершился успешно. </a:t>
            </a:r>
            <a:endParaRPr lang="ru-RU" sz="20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2" descr="C:\всё в одной\патриотизм\1358531210_sandr_a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544853"/>
            <a:ext cx="1500198" cy="2064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1525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785794"/>
            <a:ext cx="85011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 cstate="print"/>
          <a:srcRect l="5597" r="11493"/>
          <a:stretch>
            <a:fillRect/>
          </a:stretch>
        </p:blipFill>
        <p:spPr bwMode="auto">
          <a:xfrm>
            <a:off x="171760" y="188640"/>
            <a:ext cx="872072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51520" y="260648"/>
            <a:ext cx="489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 1708 г. царь привлек Апраксина к боевым делам на севере, где шла война со Швецией: он руководил Балтийским флотом и войсками, которым надлежало отразить наступление 12-тысячного корпуса шведов, выдвинувшегося на Петербург. В сентябре он разбил шведов.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39223" y="4221088"/>
            <a:ext cx="368620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ДОЛГОРУКОВ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Сергей Васильевич 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374090" y="5301208"/>
            <a:ext cx="10118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</a:rPr>
              <a:t>1762 - …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51720" y="5733256"/>
            <a:ext cx="1686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Князь, капитан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707904" y="471155"/>
            <a:ext cx="5039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</a:rPr>
              <a:t>Жил в селе Знаменском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</a:rPr>
              <a:t>Мокшанского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</a:rPr>
              <a:t> уезда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27984" y="2492896"/>
            <a:ext cx="4230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 1782 года прапорщик Измайловского полка.</a:t>
            </a:r>
          </a:p>
          <a:p>
            <a:pPr algn="just"/>
            <a:endParaRPr lang="ru-RU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Участник Русско-турецкой войны.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483" name="Picture 3" descr="F:\проект память и гордость ы\People\dolgoruko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548680"/>
            <a:ext cx="3281285" cy="3653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9512" y="4221088"/>
            <a:ext cx="429675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СУВОРОВ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Александр Васильевич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35696" y="5301208"/>
            <a:ext cx="1342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1730 – 1800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5661248"/>
            <a:ext cx="3758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Светлейший князь, генералиссимус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4378881" y="373887"/>
            <a:ext cx="43105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</a:rPr>
              <a:t>Владелец вотчины в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</a:rPr>
              <a:t>Мокшанском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</a:rPr>
              <a:t> уезде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</a:endParaRPr>
          </a:p>
        </p:txBody>
      </p:sp>
      <p:pic>
        <p:nvPicPr>
          <p:cNvPr id="38914" name="Picture 2" descr="F:\проект память и гордость ы\People\suvoro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57166"/>
            <a:ext cx="3528392" cy="392867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572000" y="1052736"/>
            <a:ext cx="40679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Первое боевое крещение произошло в Семилетнюю войну 1756-1763 гг.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1768-1772 годах нанес сокрушительный удар польской Барской конфедерации, победив не числом, а умением.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1778-1779 годах, командуя Кубанским и Крымским корпусами, разгромил Ногайскую орду.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1787 г. одержал блестящие победы над турками у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Кинбурна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Фокшан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при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Рымнике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в 1790 г. взял Измаил. В 1799 году поставлен во главе объединенной армии Европы; в сентябре совершил переход войск из Северной Италии через Швейцарский перевал, за что Павел I присвоил полководцу звание Генералиссимуса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026" name="Picture 2" descr="C:\всё в одной\патриотизм\1358531210_sandr_a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571744"/>
            <a:ext cx="1571636" cy="2163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5536" y="4077072"/>
            <a:ext cx="39830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АННЕНКОВ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Николай Николаевич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907704" y="5229200"/>
            <a:ext cx="23599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</a:rPr>
              <a:t>6.12.1799 - 25.11.1865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91680" y="5733256"/>
            <a:ext cx="2533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Генерал от инфантерии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067944" y="476672"/>
            <a:ext cx="46085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</a:rPr>
              <a:t>Помещик села Скачки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</a:rPr>
              <a:t>Мокшанского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</a:rPr>
              <a:t> уезда (ныне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</a:rPr>
              <a:t>Мокшанского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</a:rPr>
              <a:t> района)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44008" y="1844824"/>
            <a:ext cx="40141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Службу начал в 1815 года в лейб-гвардии Семеновском полку,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 1824 года - адъютант Великого Князя Михаила Павловича.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Участвовал в осаде крепостей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Браилов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Шумла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Варна, за что награжден орденом Св. Анны 2-й ст. с алмазами.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1831 года возглавлял штаб корпуса при штурме Варшавы, награжден орденом Св. Георгия 4-й ст.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435" name="Picture 3" descr="F:\проект память и гордость ы\People\annenko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3312368" cy="36881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9552" y="4077072"/>
            <a:ext cx="342273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ДМИТРИЕВ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Иван Дмитриевич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827584" y="5301208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</a:rPr>
              <a:t>1773 - после 1843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</a:endParaRPr>
          </a:p>
        </p:txBody>
      </p:sp>
      <p:pic>
        <p:nvPicPr>
          <p:cNvPr id="40962" name="Picture 2" descr="F:\проект память и гордость ы\People\dmitriev\Pictur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6672"/>
            <a:ext cx="3240360" cy="360796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547664" y="5733256"/>
            <a:ext cx="1287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Полковник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95936" y="3326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в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Азясь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Мокшанского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уезда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3968" y="1268760"/>
            <a:ext cx="4283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детстве записан в конную гвардию, в 1796 году переведен в Кавалергардский полк. В 1812 году назначен командиром 2-го казачьего полка Пензенского ополчения. Участник Отечественной войны 1812 года. Награжден орденом Св. Владимира 4-й ст. и золотой саблей «За храбрость», орденом Св. Иоанна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Ерусалимского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2735" y="4077072"/>
            <a:ext cx="395377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ЗАГОСКИН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 Михаил Николаевич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643042" y="5143512"/>
            <a:ext cx="23599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25.07.1789 - 5.07.1852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6314" y="357166"/>
            <a:ext cx="3902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в Рамзае Пензенского уезда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3438" y="1571612"/>
            <a:ext cx="4000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1812-14 гг. в составе Петербургского ополчения воевал в Западной Европе, был адъютантом командира 4-го пехотного корпуса, участник осады Данцига</a:t>
            </a:r>
            <a:r>
              <a:rPr lang="ru-RU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9458" name="Picture 2" descr="E:\проект память и гордость ы\People\zagoskin\Pi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85728"/>
            <a:ext cx="3429024" cy="38180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0034" y="4071942"/>
            <a:ext cx="378501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ЗАКРЕВСКИЙ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Арсений Андреевич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714480" y="5214950"/>
            <a:ext cx="24769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13.09.1786 - 10.01.1865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85918" y="5715016"/>
            <a:ext cx="2533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Генерал от инфантерии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3428992" y="357166"/>
            <a:ext cx="52149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  <a:cs typeface="Arial" pitchFamily="34" charset="0"/>
              </a:rPr>
              <a:t>Богатый помещик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  <a:cs typeface="Arial" pitchFamily="34" charset="0"/>
              </a:rPr>
              <a:t>Мокшанского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  <a:cs typeface="Arial" pitchFamily="34" charset="0"/>
              </a:rPr>
              <a:t> уезда,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  <a:cs typeface="Arial" pitchFamily="34" charset="0"/>
              </a:rPr>
              <a:t> жил в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  <a:cs typeface="Arial" pitchFamily="34" charset="0"/>
              </a:rPr>
              <a:t>Муратовке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43438" y="1071546"/>
            <a:ext cx="40005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походе 1805 года участвовал в военных действиях при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Раузнице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и под Аустерлицем, находился в армии графа Л.Л.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Биллингсена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 В турецком походе состоял адъютантом графа Н.М.Каменского, участвовал в разных событиях, за что 22 сентября 1811 года награжден орденом Св. Георгия 4-й ст.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Отечественной войне 1812 года принимал участие как директор Особенной канцелярии при военном министре, участвовал в сражении на Бородинском поле, при взятии Парижа. Награжден орденами Св. Анны 1-й ст., золотым оружием. В 1828-31 гг.- министр внутренних дел.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1987" name="Picture 3" descr="E:\проект память и гордость ы\People\zakrevski\Pi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77624"/>
            <a:ext cx="3357586" cy="3738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5f6556107617b19dccf824c66120645f.jpg"/>
          <p:cNvPicPr>
            <a:picLocks noChangeAspect="1"/>
          </p:cNvPicPr>
          <p:nvPr/>
        </p:nvPicPr>
        <p:blipFill>
          <a:blip r:embed="rId2" cstate="print"/>
          <a:srcRect b="73958"/>
          <a:stretch>
            <a:fillRect/>
          </a:stretch>
        </p:blipFill>
        <p:spPr>
          <a:xfrm>
            <a:off x="0" y="4786322"/>
            <a:ext cx="9144000" cy="2071678"/>
          </a:xfrm>
          <a:prstGeom prst="rect">
            <a:avLst/>
          </a:prstGeom>
        </p:spPr>
      </p:pic>
      <p:pic>
        <p:nvPicPr>
          <p:cNvPr id="4" name="Рисунок 3" descr="4. Кавалеры Славы 0001.jpg"/>
          <p:cNvPicPr>
            <a:picLocks noChangeAspect="1"/>
          </p:cNvPicPr>
          <p:nvPr/>
        </p:nvPicPr>
        <p:blipFill>
          <a:blip r:embed="rId3" cstate="print"/>
          <a:srcRect r="2343"/>
          <a:stretch>
            <a:fillRect/>
          </a:stretch>
        </p:blipFill>
        <p:spPr>
          <a:xfrm>
            <a:off x="-37216" y="0"/>
            <a:ext cx="9181216" cy="485776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5720" y="3929066"/>
            <a:ext cx="88582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ГЕРОИ РОДИНЫ – </a:t>
            </a:r>
          </a:p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НАШИ ЗЕМЛЯКИ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" name="Рисунок 14" descr="0_6f519_6ec53e8a_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0100" y="5000636"/>
            <a:ext cx="1524003" cy="1450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158" y="4071942"/>
            <a:ext cx="373025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ПЛАУТИН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Михаил Федорович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28728" y="5286388"/>
            <a:ext cx="17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Генерал-майор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3571868" y="285728"/>
            <a:ext cx="528638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  <a:cs typeface="Arial" pitchFamily="34" charset="0"/>
              </a:rPr>
              <a:t>В 1857 г. в его собственности было 1224 ревизских душ и 7467 десятин земли в селе Селитьба, Елизаветино и др. селах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  <a:cs typeface="Arial" pitchFamily="34" charset="0"/>
              </a:rPr>
              <a:t>Мокшанского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Arial Unicode MS" pitchFamily="34" charset="-128"/>
                <a:cs typeface="Arial" pitchFamily="34" charset="0"/>
              </a:rPr>
              <a:t> уезда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29058" y="1785926"/>
            <a:ext cx="47149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1822 году - подпоручик, в 1828 году - штабс-капитан лейб-гвардии Измайловского полка. За мужество в русско-турецкой войне награжден орденом Св. Владимира 4-й ст. В 1831 году участвовал в боевых действиях в Польше. В 1833 году - подполковник лейб-гвардии Гренадерского полка.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" name="Рисунок 14" descr="Безымянны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28604"/>
            <a:ext cx="3066635" cy="3462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8261" y="4071942"/>
            <a:ext cx="399397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САЗОНОВ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Сергей Никифорович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928794" y="5286388"/>
            <a:ext cx="19319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11.06.1857 – 1917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85984" y="5786454"/>
            <a:ext cx="1099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Поручик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500562" y="2000240"/>
            <a:ext cx="40719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Службу начал в 1877 году в 13-м гусарском полку после окончания Тверского кавалерийского училища. Участник многих сражений русско-турецкой войны. С 1879 году служил в 1-м лейб-гвардии Московском драгунском полку. В 1891 году вышел в отставку.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29058" y="4286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в Малом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Колояре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Пензенского уезда.  Помещик села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Бекетовка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Мокшанского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уезда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4034" name="Picture 2" descr="E:\проект память и гордость ы\People\sazonovS\Pi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04"/>
            <a:ext cx="3357586" cy="3738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6658" y="4071942"/>
            <a:ext cx="404347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ШАТРОВ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Илья Александрович 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714348" y="5143512"/>
            <a:ext cx="32147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1.04.1879 - 2.05.1952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42976" y="5572140"/>
            <a:ext cx="2461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Капельмейстер 214-го </a:t>
            </a:r>
          </a:p>
          <a:p>
            <a:pPr algn="ctr"/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Мокшанского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29124" y="1714488"/>
            <a:ext cx="41434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Участник Русско-японской войны 1904-1905 гг. </a:t>
            </a:r>
          </a:p>
          <a:p>
            <a:pPr algn="just"/>
            <a:endParaRPr lang="ru-RU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Автор вальса «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Мокшанский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полк на сопках Манчжурии».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5058" name="Picture 2" descr="E:\проект память и гордость ы\People\shatrov\Pi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85728"/>
            <a:ext cx="3357586" cy="3738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5870" y="4077072"/>
            <a:ext cx="35770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</a:t>
            </a:r>
            <a:r>
              <a:rPr lang="ru-RU" sz="3200" b="1" cap="all" dirty="0" err="1" smtClean="0">
                <a:solidFill>
                  <a:srgbClr val="FF0000"/>
                </a:solidFill>
              </a:rPr>
              <a:t>агеев</a:t>
            </a:r>
            <a:r>
              <a:rPr lang="ru-RU" sz="3200" b="1" cap="all" dirty="0" smtClean="0">
                <a:solidFill>
                  <a:srgbClr val="FF0000"/>
                </a:solidFill>
              </a:rPr>
              <a:t>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Николай Иванович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71934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18 апреля 1922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селе Бибиково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43372" y="58578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10 апреля 1945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52149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танкового взвода 12-й гвардейской танковой бригады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6385" name="Picture 1" descr="E:\проект память и гордость ы\People\ageevNik\pi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90387"/>
            <a:ext cx="3429024" cy="3818031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428868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4572000" y="1571612"/>
            <a:ext cx="41433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Гвардии лейтенант Николай Агеев в январе 1945 г. получил задачу захватить переправу через реку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Пшемша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восточнее г. Катовице (Польша) и удерживать её до подхода главных сил части. Он первым переправил взвод по мосту и занял оборону.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1525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785794"/>
            <a:ext cx="85011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://i2.2photo.ru/t/t/443009.jpg"/>
          <p:cNvPicPr>
            <a:picLocks noChangeAspect="1" noChangeArrowheads="1"/>
          </p:cNvPicPr>
          <p:nvPr/>
        </p:nvPicPr>
        <p:blipFill>
          <a:blip r:embed="rId3"/>
          <a:srcRect l="13724" r="2923"/>
          <a:stretch>
            <a:fillRect/>
          </a:stretch>
        </p:blipFill>
        <p:spPr bwMode="auto">
          <a:xfrm>
            <a:off x="214282" y="142852"/>
            <a:ext cx="8643998" cy="650933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57620" y="142852"/>
            <a:ext cx="4857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 течение суток взвод Николая Агеева отразил 7 контратак, уничтожил штурмовое орудие, 4 БТР, 3 орудия, 12 тяжёлых пулемётов и много другой боевой техники и солдат противника.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0034" y="4071942"/>
            <a:ext cx="345254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БОСОВ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Алексей Петрович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14810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21 марта 1910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Мокшанском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районе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14810" y="58578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17 ноября 1939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5143512"/>
            <a:ext cx="4071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роты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автобронебатальона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8-й моторизованной бронетанковой бригады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500562" y="1285860"/>
            <a:ext cx="42148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Рота, которой командовал старший лейтенант Алексей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Босов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в боях на реке Халхин-Гол при поддержке других подразделений отбила атаку батальона противника, с 30 мая по 10 июля уничтожила 10 танков, 2 бронемашины и 6 пушек противника. 28 августа было уничтожено 3 противотанковых орудия, до 50 вражеских солдат. </a:t>
            </a:r>
          </a:p>
          <a:p>
            <a:pPr algn="just"/>
            <a:endParaRPr lang="ru-RU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 началом Великой Отечественной войны на фронте. Командовал танковым батальоном. Участвовал в битве под Москвой.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5362" name="Picture 2" descr="http://s010.radikal.ru/i312/1012/8b/e074fc96068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357166"/>
            <a:ext cx="2643206" cy="3733528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500306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1525" cy="6858000"/>
          </a:xfrm>
          <a:prstGeom prst="rect">
            <a:avLst/>
          </a:prstGeom>
        </p:spPr>
      </p:pic>
      <p:pic>
        <p:nvPicPr>
          <p:cNvPr id="15" name="Рисунок 14" descr="99.jpg"/>
          <p:cNvPicPr>
            <a:picLocks noChangeAspect="1"/>
          </p:cNvPicPr>
          <p:nvPr/>
        </p:nvPicPr>
        <p:blipFill>
          <a:blip r:embed="rId3"/>
          <a:srcRect l="16975" r="2717"/>
          <a:stretch>
            <a:fillRect/>
          </a:stretch>
        </p:blipFill>
        <p:spPr>
          <a:xfrm>
            <a:off x="198501" y="214290"/>
            <a:ext cx="8734727" cy="6471569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785794"/>
            <a:ext cx="85011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14546" y="714356"/>
            <a:ext cx="65008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Рота под командованием капитана </a:t>
            </a:r>
            <a:r>
              <a:rPr lang="ru-RU" b="1" dirty="0" err="1" smtClean="0"/>
              <a:t>Босова</a:t>
            </a:r>
            <a:r>
              <a:rPr lang="ru-RU" b="1" dirty="0" smtClean="0"/>
              <a:t> получила задачу выбить немцев из населенного пункта </a:t>
            </a:r>
            <a:r>
              <a:rPr lang="ru-RU" b="1" dirty="0" err="1" smtClean="0"/>
              <a:t>Деньково</a:t>
            </a:r>
            <a:r>
              <a:rPr lang="ru-RU" b="1" dirty="0" smtClean="0"/>
              <a:t>. Алексей </a:t>
            </a:r>
            <a:r>
              <a:rPr lang="ru-RU" b="1" dirty="0" err="1" smtClean="0"/>
              <a:t>Босов</a:t>
            </a:r>
            <a:r>
              <a:rPr lang="ru-RU" b="1" dirty="0" smtClean="0"/>
              <a:t> повёл роту в атаку. Гитлеровцы открыли по нашим танкам огонь. Через некоторое время противник бросил против наших 5 танков свои 12 тяжелых и средних танков.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28860" y="214290"/>
            <a:ext cx="63537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Первый многократный танковый таран</a:t>
            </a:r>
            <a:endParaRPr lang="ru-RU" sz="28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7158" y="5286388"/>
            <a:ext cx="5357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Завязался встречный танковый бой. Экипаж тяжелого танка Алексея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Босова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поочереди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таранил 4 вражеских танка. Затем он огнём и гусеницами истребил до 100 фашистских солдат и офицеров.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1525" cy="6858000"/>
          </a:xfrm>
          <a:prstGeom prst="rect">
            <a:avLst/>
          </a:prstGeom>
        </p:spPr>
      </p:pic>
      <p:pic>
        <p:nvPicPr>
          <p:cNvPr id="46082" name="Picture 2" descr="http://waralbum.ru/wp-content/uploads/yapb_cache/russland_brennender_russischer_panzer_kw.9y0kvx4k1o8wcko40kkgwwgg8.ejcuplo1l0oo0sk8c40s8osc4.th.jpeg"/>
          <p:cNvPicPr>
            <a:picLocks noChangeAspect="1" noChangeArrowheads="1"/>
          </p:cNvPicPr>
          <p:nvPr/>
        </p:nvPicPr>
        <p:blipFill>
          <a:blip r:embed="rId3"/>
          <a:srcRect r="12567"/>
          <a:stretch>
            <a:fillRect/>
          </a:stretch>
        </p:blipFill>
        <p:spPr bwMode="auto">
          <a:xfrm>
            <a:off x="214282" y="214290"/>
            <a:ext cx="8715436" cy="6454351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785794"/>
            <a:ext cx="85011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285728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 том же бою </a:t>
            </a:r>
            <a:r>
              <a:rPr lang="ru-RU" b="1" dirty="0" err="1" smtClean="0"/>
              <a:t>Босов</a:t>
            </a:r>
            <a:r>
              <a:rPr lang="ru-RU" b="1" dirty="0" smtClean="0"/>
              <a:t> совершил первый танковый таран самолёта. Пройдя </a:t>
            </a:r>
            <a:r>
              <a:rPr lang="ru-RU" b="1" dirty="0" err="1" smtClean="0"/>
              <a:t>Деньково</a:t>
            </a:r>
            <a:r>
              <a:rPr lang="ru-RU" b="1" dirty="0" smtClean="0"/>
              <a:t>, откуда его рота выбила гитлеровцев, капитан заметил выруливающий на взлёт вражеский самолёт-разведчик и раздавил его. Наш танк был подожжён термитным снарядом и сгорел вместе со своим героическим экипажем.</a:t>
            </a:r>
          </a:p>
        </p:txBody>
      </p:sp>
      <p:pic>
        <p:nvPicPr>
          <p:cNvPr id="7" name="Рисунок 6" descr="0_6f519_6ec53e8a_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768" y="4857760"/>
            <a:ext cx="1785918" cy="1700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28662" y="4357694"/>
            <a:ext cx="322395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БУРМИСТРОВ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Юрий </a:t>
            </a:r>
            <a:r>
              <a:rPr lang="ru-RU" sz="3200" b="1" dirty="0" err="1" smtClean="0">
                <a:solidFill>
                  <a:srgbClr val="FF0000"/>
                </a:solidFill>
              </a:rPr>
              <a:t>Васильеви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29256" y="357166"/>
            <a:ext cx="31714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в феврале 1934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селе Рамзай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53578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Линейный надсмотрщик гвардейского механизированного полка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86248" y="1214422"/>
            <a:ext cx="42862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Линейному надсмотрщику гвардейского механизированного полка гвардии рядовому Юрию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Бурмистрову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за мужество и отвагу, проявленные при выполнении воинского долга 18 декабря 1956 года присвоено звание Героя Советского Союза посмертно. 24 октября 1956 г. Бурмистров находился на охране узла связи в г. Будапеште. В этот день, на этот особо охраняемый объект совершили нападение венгерские путчисты. Отражая вражеские атаки пулемётным огнем, Юрий оказался отрезанным от своих боевых товарищей. Когда мятежники приблизились вплотную к нему, Юрий подорвал себя и врагов гранатой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313" name="Picture 1" descr="E:\проект память и гордость ы\People\burmistrov\Pi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500041"/>
            <a:ext cx="3429024" cy="3818031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428868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4282" y="4214818"/>
            <a:ext cx="436132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ЕЛИСЕЕВ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Александр Николаевич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57818" y="428604"/>
            <a:ext cx="3389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в 1913 году в Мокшане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14810" y="58578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21 марта 1940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4282" y="5286388"/>
            <a:ext cx="4286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взвода противотанковых орудий 284-го мотострелкового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29190" y="1142984"/>
            <a:ext cx="378621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Участник советско-финляндской войны 1939-40 годов. Лейтенант А.Елисеев в бою в районе населенного пункта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Мухулахти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(Ленинградская область) 12 марта 1940 г. выкатил противотанковое орудие на открытую позицию и, ведя огонь прямой наводкой, уничтожил засевшего в домах противника. Был ранен, но не покинул поля боя.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Участник Великой Отечественной войны с 1941 г. Погиб в 1943 году.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265" name="Picture 1" descr="E:\проект память и гордость ы\People\eliseevAldr\Pi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28604"/>
            <a:ext cx="3357586" cy="3738489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428868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14744" y="1928802"/>
            <a:ext cx="492922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Первый по времени учреждения российский орден, высшая награда Российской империи до 1917 года. </a:t>
            </a:r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Первым кавалером ордена стал дипломат Фёдор  Головин  в 1699 году, который имел вотчину в с. </a:t>
            </a:r>
            <a:r>
              <a:rPr lang="ru-RU" sz="2200" b="1" dirty="0" err="1" smtClean="0"/>
              <a:t>Ломовка</a:t>
            </a:r>
            <a:r>
              <a:rPr lang="ru-RU" sz="2200" b="1" dirty="0" smtClean="0"/>
              <a:t> Пензенской губернии.</a:t>
            </a:r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В 1998 году орден был восстановлен как высшая награда Российской Федерации.</a:t>
            </a:r>
            <a:endParaRPr lang="ru-RU" sz="2200" b="1" dirty="0"/>
          </a:p>
        </p:txBody>
      </p:sp>
      <p:pic>
        <p:nvPicPr>
          <p:cNvPr id="8" name="Рисунок 7" descr="orden-11-1-AndreiPervozva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1714488"/>
            <a:ext cx="3381911" cy="38576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85786" y="285728"/>
            <a:ext cx="773609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Императорский орден 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Святого апостола Андрея Первозванного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3079" y="4221088"/>
            <a:ext cx="337682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ЕРМАКОВ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Андрей Павлович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00496" y="5000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14 октября 1904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селе Успенское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00496" y="58578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присвоёно 17 ноября 1939 года посмертно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6" y="5429264"/>
            <a:ext cx="32728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батальона </a:t>
            </a:r>
          </a:p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149-го мотострелкового полка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43438" y="2143116"/>
            <a:ext cx="39290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Батальон 149-го мотострелкового полка под командованием капитана А.П. Ермакова в боях на реке Халхин-Гол отразил несколько атак японских милитаристов, многократно сам атаковал врага, нанёс ему большой урон в живой силе и технике. Погиб в бою 23 августа 1939 года.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41" name="Picture 1" descr="E:\проект память и гордость ы\People\ermakov\Pi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28604"/>
            <a:ext cx="3357586" cy="3738489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500306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76197" y="3933056"/>
            <a:ext cx="363112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КАШЕНКОВ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 Василий Иванович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43372" y="357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25 июля 1918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селе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Николо-Азясь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43372" y="58578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24 марта 1945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7158" y="50006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Заместитель командира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батальона 117-го стрелкового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43438" y="1857364"/>
            <a:ext cx="40004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Капитан В.И.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Кашенков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14-15 января 1945 года при прорыве обороны противника южнее Варшавы неоднократно первым подни­мался в атаку, увлекая за собой бойцов батальона. 16 января, заменив раненого командира, принял на себя командование батальоном и умело управлял боем.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097" name="Picture 1" descr="E:\проект память и гордость ы\People\kashenkov\Pi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14290"/>
            <a:ext cx="3357586" cy="3738489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92896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14414" y="3929066"/>
            <a:ext cx="287347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КУЗЕНОВ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Иван Петрович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4810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13 марта 1922 года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в селе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Царевщина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43372" y="59293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Зва­ние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28 сентября 1943 г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52149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Лётчик 66-го гвардейского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истребительного авиационного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29190" y="2143116"/>
            <a:ext cx="3714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Гвардии младший лейтенант И.П. Кузенов к августу 1943 года произвёл около 70 боевых вылетов.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7106" name="Picture 2" descr="E:\проект память и гордость ы\People\kuzenov\Pi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57166"/>
            <a:ext cx="3286148" cy="3658946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92896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pic>
        <p:nvPicPr>
          <p:cNvPr id="14337" name="Picture 1" descr="C:\Users\1\Desktop\gandex.ru-23782_53af58fb6c97d73bf50806fa7f628bdc.jpg"/>
          <p:cNvPicPr>
            <a:picLocks noChangeAspect="1" noChangeArrowheads="1"/>
          </p:cNvPicPr>
          <p:nvPr/>
        </p:nvPicPr>
        <p:blipFill>
          <a:blip r:embed="rId3"/>
          <a:srcRect l="11548" r="13124"/>
          <a:stretch>
            <a:fillRect/>
          </a:stretch>
        </p:blipFill>
        <p:spPr bwMode="auto">
          <a:xfrm>
            <a:off x="192102" y="143784"/>
            <a:ext cx="8737616" cy="6524687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785794"/>
            <a:ext cx="85011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57752" y="285728"/>
            <a:ext cx="3857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воздушных боях  Иван Кузнецов сбил 11 самолётов противника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71472" y="4000504"/>
            <a:ext cx="410445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en-US" sz="3200" b="1" dirty="0" smtClean="0">
                <a:solidFill>
                  <a:srgbClr val="FF0000"/>
                </a:solidFill>
              </a:rPr>
              <a:t>НОВИКОВ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3200" b="1" dirty="0" err="1" smtClean="0">
                <a:solidFill>
                  <a:srgbClr val="FF0000"/>
                </a:solidFill>
              </a:rPr>
              <a:t>Николай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Михайлович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25 февраля 1918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селе Михайловка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00496" y="57864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24 марта 1945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85852" y="5072074"/>
            <a:ext cx="2774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</a:t>
            </a:r>
          </a:p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360-го стрелкового полка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57752" y="1571612"/>
            <a:ext cx="37862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Подполковник Николай Новиков в  1944 г. на подручных средствах форсировал с полком реку Дунай в районе г.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Апатин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(Югославия) и, развивая наступление, значительно расширил плацдарм. В ходе боёв 7-26 ноября 1944 г. полк нанёс противнику большой урон.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8130" name="Picture 2" descr="E:\проект память и гордость ы\People\novikov\Pi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57166"/>
            <a:ext cx="3286148" cy="3658946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92896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71472" y="4000504"/>
            <a:ext cx="410445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en-US" sz="3200" b="1" dirty="0" smtClean="0">
                <a:solidFill>
                  <a:srgbClr val="FF0000"/>
                </a:solidFill>
              </a:rPr>
              <a:t>НОВИКОВ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pPr algn="r"/>
            <a:r>
              <a:rPr lang="en-US" sz="3200" b="1" dirty="0" err="1" smtClean="0">
                <a:solidFill>
                  <a:srgbClr val="FF0000"/>
                </a:solidFill>
              </a:rPr>
              <a:t>Николай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Михайлович</a:t>
            </a:r>
            <a:endParaRPr lang="ru-RU" sz="3200" b="1" dirty="0" smtClean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57818" y="357166"/>
            <a:ext cx="3389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в 1903 году в Мокшане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14810" y="58578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17 октября 1943 г. посмертно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507207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Помощник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командира взвода 705-го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стрелкового полка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14876" y="1000108"/>
            <a:ext cx="40004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Сержант Николай Новиков с группой бойцов 5 октября 1943 г. преодолел Днепр в районе села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Глебовка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(Киевской области). В бою на правом берегу гранатой уничтожил пулемётный расчёт противника. В рукопашной схватке уничтожил несколько гитлеровцев. Погиб в этом бою.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9154" name="Picture 2" descr="Новиков Николай Михайлович"/>
          <p:cNvPicPr>
            <a:picLocks noChangeAspect="1" noChangeArrowheads="1"/>
          </p:cNvPicPr>
          <p:nvPr/>
        </p:nvPicPr>
        <p:blipFill>
          <a:blip r:embed="rId3"/>
          <a:srcRect t="2152" b="13924"/>
          <a:stretch>
            <a:fillRect/>
          </a:stretch>
        </p:blipFill>
        <p:spPr bwMode="auto">
          <a:xfrm>
            <a:off x="928662" y="357166"/>
            <a:ext cx="2857520" cy="3630349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92896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71472" y="4071942"/>
            <a:ext cx="357706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РОЗОВ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Николай Иванович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000496" y="357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4 декабря 1918 года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деревне Выглядовка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00496" y="57864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24 марта 1945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5720" y="507207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роты 176-го гвардейского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стрелкового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29124" y="1285860"/>
            <a:ext cx="42148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Участник советско-финляндской  войны 1939-1940 гг.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 фронтах Великой Отечественной войны с июля 1941 года. Гвардии лейтенант Н.И. Розов отличился при форсировании Дуная 4 декабря 1944 г. у г.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Эрчи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(Венгрия). Рота, преодолев реку, выбила гитлеровцев из первой траншеи и стала преследовать отступающего врага. В результате умелых и решительных действий её командира рота успешно отбила ряд контратак гитлеровцев и удержала захваченный плацдарм.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02" name="Picture 2" descr="E:\проект память и гордость ы\People\rozov\Pi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14290"/>
            <a:ext cx="3535854" cy="3936980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92896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2910" y="4071942"/>
            <a:ext cx="32079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СИМАНОВ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       Александр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       Михайлович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43372" y="357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1 ноября 1918 года в селе Успенское ныне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Мокшанского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района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564357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пулемётного взвода 60-го гвардейского кавалерийского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43372" y="58578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15 января 1944 года присвоено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2226" name="Picture 2" descr="E:\проект память и гордость ы\People\simanov\Pi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28"/>
            <a:ext cx="3429024" cy="3818031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92896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4214810" y="1714488"/>
            <a:ext cx="44291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Гвардии лейтенант Александр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Симанов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в числе первых на подручных средствах 24 сентября 1943 года преодолел реку Днепр у деревни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Нивки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(Белоруссия) и завязал бой на правом берегу, чем обеспечил развёртывание подразделений полка. </a:t>
            </a:r>
            <a:r>
              <a:rPr lang="ru-RU" b="1" spc="50" dirty="0" smtClean="0">
                <a:ln w="1143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28 </a:t>
            </a:r>
            <a:r>
              <a:rPr lang="ru-RU" b="1" spc="50" dirty="0" smtClean="0">
                <a:ln w="1143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сентября 1943 г. была освобождена деревня </a:t>
            </a:r>
            <a:r>
              <a:rPr lang="ru-RU" b="1" spc="50" dirty="0" err="1" smtClean="0">
                <a:ln w="1143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Вялье</a:t>
            </a:r>
            <a:r>
              <a:rPr lang="ru-RU" b="1" spc="50" dirty="0" smtClean="0">
                <a:ln w="1143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pic>
        <p:nvPicPr>
          <p:cNvPr id="50178" name="Picture 2" descr="http://www.pravmir.ru/wp-content/uploads/2014/06/7882741.jpg"/>
          <p:cNvPicPr>
            <a:picLocks noChangeAspect="1" noChangeArrowheads="1"/>
          </p:cNvPicPr>
          <p:nvPr/>
        </p:nvPicPr>
        <p:blipFill>
          <a:blip r:embed="rId3"/>
          <a:srcRect t="1111"/>
          <a:stretch>
            <a:fillRect/>
          </a:stretch>
        </p:blipFill>
        <p:spPr bwMode="auto">
          <a:xfrm>
            <a:off x="232911" y="214290"/>
            <a:ext cx="8658096" cy="642942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785794"/>
            <a:ext cx="850112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214290"/>
            <a:ext cx="66640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/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</a:t>
            </a:r>
            <a:r>
              <a:rPr lang="ru-RU" sz="2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вод </a:t>
            </a:r>
            <a:r>
              <a:rPr lang="ru-RU" sz="2000" b="1" dirty="0" smtClean="0">
                <a:solidFill>
                  <a:srgbClr val="FF0000"/>
                </a:solidFill>
              </a:rPr>
              <a:t>Александра </a:t>
            </a:r>
            <a:r>
              <a:rPr lang="ru-RU" sz="2000" b="1" dirty="0" err="1" smtClean="0">
                <a:solidFill>
                  <a:srgbClr val="FF0000"/>
                </a:solidFill>
              </a:rPr>
              <a:t>Симанова</a:t>
            </a: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захватил господствующую </a:t>
            </a:r>
          </a:p>
          <a:p>
            <a:pPr algn="just"/>
            <a:r>
              <a:rPr lang="ru-RU" sz="2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высоту, с </a:t>
            </a:r>
            <a:r>
              <a:rPr lang="ru-RU" sz="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которой немцы вели интенсивный огонь. </a:t>
            </a:r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2910" y="4071942"/>
            <a:ext cx="340086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ШИБАЕВ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Михаил Петрович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3372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14 октября 1916 года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в селе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Чернозерье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43372" y="57864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Звание Героя Советского Союза 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присвоено 30 октября 1943 года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2844" y="51435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взвода разведки 120-го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стрелкового полка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29124" y="1785926"/>
            <a:ext cx="42862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Старший сержант Михаил Шибаев при форсировании Днепра в районе посёлка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Радуля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(Черниговской области), не ожидая лодки, 15 октября 1943 года первым переплыл реку и завязал бой. Был ранен, но поле боя не покинул.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3250" name="Picture 2" descr="E:\проект память и гордость ы\People\shibaev\Pictur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57166"/>
            <a:ext cx="3286148" cy="3658946"/>
          </a:xfrm>
          <a:prstGeom prst="rect">
            <a:avLst/>
          </a:prstGeom>
          <a:noFill/>
        </p:spPr>
      </p:pic>
      <p:pic>
        <p:nvPicPr>
          <p:cNvPr id="14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92896"/>
            <a:ext cx="1042988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57554" y="1010245"/>
            <a:ext cx="535785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Императорский Военный орден Святого Великомученика и Победоносца Георгия  (Орден Святого Георгия). </a:t>
            </a:r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Утвержден 26 ноября 1769 года. Восстановлен Указом Президента РФ 8 августа 2000 г. На мраморных плитах Георгиевского зала Московского Кремля высечено 11 тысяч имен награжденных. </a:t>
            </a:r>
          </a:p>
          <a:p>
            <a:pPr algn="just"/>
            <a:r>
              <a:rPr lang="ru-RU" sz="2200" b="1" dirty="0" smtClean="0"/>
              <a:t>Орден имел 4 степени</a:t>
            </a:r>
          </a:p>
          <a:p>
            <a:pPr algn="just"/>
            <a:r>
              <a:rPr lang="ru-RU" sz="2200" b="1" dirty="0" smtClean="0"/>
              <a:t>Полных Георгиевских кавалеров - 4 (все фельдмаршалы)</a:t>
            </a:r>
          </a:p>
          <a:p>
            <a:pPr algn="just"/>
            <a:r>
              <a:rPr lang="ru-RU" sz="2200" b="1" dirty="0" smtClean="0"/>
              <a:t>Трижды Георгиевских кавалеров - 3 полководца.</a:t>
            </a:r>
          </a:p>
          <a:p>
            <a:pPr algn="just"/>
            <a:r>
              <a:rPr lang="ru-RU" sz="2200" b="1" dirty="0" smtClean="0"/>
              <a:t>Кавалеров 3-й ст. -  выявлено 6 </a:t>
            </a:r>
            <a:r>
              <a:rPr lang="ru-RU" sz="2200" b="1" dirty="0" err="1" smtClean="0"/>
              <a:t>пензенцев</a:t>
            </a:r>
            <a:endParaRPr lang="ru-RU" sz="2200" b="1" dirty="0" smtClean="0"/>
          </a:p>
          <a:p>
            <a:pPr algn="just"/>
            <a:r>
              <a:rPr lang="ru-RU" sz="2200" b="1" dirty="0" smtClean="0"/>
              <a:t>Кавалеров 4-й </a:t>
            </a:r>
            <a:r>
              <a:rPr lang="ru-RU" sz="2200" b="1" dirty="0" err="1" smtClean="0"/>
              <a:t>ст</a:t>
            </a:r>
            <a:r>
              <a:rPr lang="ru-RU" sz="2200" b="1" dirty="0" smtClean="0"/>
              <a:t> - выявлено 57 </a:t>
            </a:r>
            <a:r>
              <a:rPr lang="ru-RU" sz="2200" b="1" dirty="0" err="1" smtClean="0"/>
              <a:t>пензенцев</a:t>
            </a:r>
            <a:endParaRPr lang="ru-RU" sz="2200" b="1" dirty="0"/>
          </a:p>
        </p:txBody>
      </p:sp>
      <p:pic>
        <p:nvPicPr>
          <p:cNvPr id="1026" name="Picture 2" descr="Знак ордена Св. Георгия 4-й ст. 1850-е год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143116"/>
            <a:ext cx="2357454" cy="26403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43042" y="214290"/>
            <a:ext cx="56266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ru-RU" sz="32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Первая Георгиевская награда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2910" y="4000504"/>
            <a:ext cx="29376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ru-RU" sz="3200" b="1" dirty="0" smtClean="0">
                <a:solidFill>
                  <a:srgbClr val="FF0000"/>
                </a:solidFill>
              </a:rPr>
              <a:t>ГЕРАСИМОВ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     Владимир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   Дмитриевич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72000" y="4357694"/>
            <a:ext cx="3937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Кавалер ордена Славы трех степеней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Рисунок 18" descr="3011839.png"/>
          <p:cNvPicPr>
            <a:picLocks noChangeAspect="1"/>
          </p:cNvPicPr>
          <p:nvPr/>
        </p:nvPicPr>
        <p:blipFill>
          <a:blip r:embed="rId3" cstate="print"/>
          <a:srcRect r="-44057"/>
          <a:stretch>
            <a:fillRect/>
          </a:stretch>
        </p:blipFill>
        <p:spPr>
          <a:xfrm>
            <a:off x="5429224" y="4714884"/>
            <a:ext cx="3714776" cy="18573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143372" y="2857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15 сентября 1922 года</a:t>
            </a:r>
          </a:p>
          <a:p>
            <a:pPr algn="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в селе Нечаевка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55721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Командир расчёта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82-мм миномета 170-го гвардии стрелкового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43372" y="1000108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Гвардии сержант Герасимов в боях за сёла Широкое, Рудники, Зелёный Став в составе расчета минометным огнем поразил до 15 солдат и офицеров, подавил огонь крупнокалиберного пулемета.  7 апреля 1944 г. у села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Дальник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Одесской области интенсивным минометным огнем нанес противнику значительный урон. Его расчет в числе первых ворвался в город Одесса, подавляя огневые средства врага и живую силу. Награжден орденом Славы 3 степени.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3" name="Picture 1" descr="E:\проект память и гордость ы\People\gerasimovK\Pictur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85728"/>
            <a:ext cx="3357586" cy="37384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pic>
        <p:nvPicPr>
          <p:cNvPr id="7172" name="Picture 4" descr="http://pics2.pokazuha.ru/p442/c/k/7714943okc.jpg"/>
          <p:cNvPicPr>
            <a:picLocks noChangeAspect="1" noChangeArrowheads="1"/>
          </p:cNvPicPr>
          <p:nvPr/>
        </p:nvPicPr>
        <p:blipFill>
          <a:blip r:embed="rId3"/>
          <a:srcRect t="2818"/>
          <a:stretch>
            <a:fillRect/>
          </a:stretch>
        </p:blipFill>
        <p:spPr bwMode="auto">
          <a:xfrm>
            <a:off x="142844" y="142851"/>
            <a:ext cx="8786874" cy="500835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14282" y="5214950"/>
            <a:ext cx="76438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Герасимов при форсировании реки Висла и расширении плацдарма минометным огнем поразил живую силу и технику противника, способствуя успешному продвижению стрелковых подразделений. 10-14 августа 1944 г. в ходе отражения контратак противника подавил 4 его огневые точки, рассеял и частично уничтожил до двух взводов пехоты. 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Рисунок 11" descr="3011839.png"/>
          <p:cNvPicPr>
            <a:picLocks noChangeAspect="1"/>
          </p:cNvPicPr>
          <p:nvPr/>
        </p:nvPicPr>
        <p:blipFill>
          <a:blip r:embed="rId4" cstate="print"/>
          <a:srcRect l="33244" r="33512"/>
          <a:stretch>
            <a:fillRect/>
          </a:stretch>
        </p:blipFill>
        <p:spPr>
          <a:xfrm>
            <a:off x="7858148" y="4250537"/>
            <a:ext cx="1071570" cy="2321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pic>
        <p:nvPicPr>
          <p:cNvPr id="9218" name="Picture 2" descr="http://sevdig.sevastopol.ws/gal/gal_ww2/207.jpg"/>
          <p:cNvPicPr>
            <a:picLocks noChangeAspect="1" noChangeArrowheads="1"/>
          </p:cNvPicPr>
          <p:nvPr/>
        </p:nvPicPr>
        <p:blipFill>
          <a:blip r:embed="rId3"/>
          <a:srcRect l="636" t="7253" r="22363" b="10341"/>
          <a:stretch>
            <a:fillRect/>
          </a:stretch>
        </p:blipFill>
        <p:spPr bwMode="auto">
          <a:xfrm>
            <a:off x="214282" y="1643050"/>
            <a:ext cx="8715436" cy="5000636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785794"/>
            <a:ext cx="85011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42852"/>
            <a:ext cx="86439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3 февраля 1945 г. при форсировании реки Одер со своим расчетом первым переправился на плацдарм и открыл минометный огонь, истребив при этом несколько десятков солдат и офицеров врага, подавил 3 пулемёта. 6 февраля 1945 года в боях за село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Маншнов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огнем миномета поразил до 20 вражеских солдат и разбил 2 пулемета. Награжден орденом Славы 1 степени.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7" descr="3011839.png"/>
          <p:cNvPicPr>
            <a:picLocks noChangeAspect="1"/>
          </p:cNvPicPr>
          <p:nvPr/>
        </p:nvPicPr>
        <p:blipFill>
          <a:blip r:embed="rId4" cstate="print"/>
          <a:srcRect l="2216" r="66756"/>
          <a:stretch>
            <a:fillRect/>
          </a:stretch>
        </p:blipFill>
        <p:spPr>
          <a:xfrm>
            <a:off x="7929586" y="1285860"/>
            <a:ext cx="1000132" cy="2321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2910" y="4214818"/>
            <a:ext cx="37147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  <a:r>
              <a:rPr lang="ru-RU" sz="3200" b="1" dirty="0" smtClean="0">
                <a:solidFill>
                  <a:srgbClr val="FF0000"/>
                </a:solidFill>
              </a:rPr>
              <a:t>КОСТИН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Пётр Михайлович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72000" y="4357694"/>
            <a:ext cx="3937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Кавалер ордена Славы трех степеней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Рисунок 18" descr="3011839.png"/>
          <p:cNvPicPr>
            <a:picLocks noChangeAspect="1"/>
          </p:cNvPicPr>
          <p:nvPr/>
        </p:nvPicPr>
        <p:blipFill>
          <a:blip r:embed="rId3" cstate="print"/>
          <a:srcRect r="-44057"/>
          <a:stretch>
            <a:fillRect/>
          </a:stretch>
        </p:blipFill>
        <p:spPr>
          <a:xfrm>
            <a:off x="5429224" y="4714884"/>
            <a:ext cx="3714776" cy="185738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14810" y="285728"/>
            <a:ext cx="4371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19 октября 1918 года в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Мошкане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53578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Наводчик 45-мм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пушки 1081-го стрелкового полка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00496" y="114298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Гвардии старший сержант Костин участвовал в боях на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пулавском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плацдарме 15 августа 1944 г. из орудия поразил 2 пулемета противника. Когда вражеская пехота перешла в контратаку, артиллеристы нанесли врагу урон в живой силе, помогли пехоте удержать занимаемый рубеж. В этом бою Костин истребил свыше 10 солдат. Награжден орденом Славы 3 степени.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5" name="Picture 1" descr="E:\проект память и гордость ы\People\kostin\Pictur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57166"/>
            <a:ext cx="3308352" cy="3683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pic>
        <p:nvPicPr>
          <p:cNvPr id="12" name="Рисунок 11" descr="6040391xdk.jpg"/>
          <p:cNvPicPr>
            <a:picLocks noChangeAspect="1"/>
          </p:cNvPicPr>
          <p:nvPr/>
        </p:nvPicPr>
        <p:blipFill>
          <a:blip r:embed="rId3"/>
          <a:srcRect l="37584" t="19442" r="2437" b="28332"/>
          <a:stretch>
            <a:fillRect/>
          </a:stretch>
        </p:blipFill>
        <p:spPr>
          <a:xfrm>
            <a:off x="3286116" y="3051807"/>
            <a:ext cx="5500726" cy="352048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5720" y="285728"/>
            <a:ext cx="8572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 январе 1945 г. Костин со своим расчетом в районе сёл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Жабенка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, Полисе (Польша) огнем из орудия обеспечивал продвижение стрелков. Были уничтожены 3 пулемета.  Награжден орденом Славы 2 ст.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85720" y="1214422"/>
            <a:ext cx="857256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90775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16 апреля 1945 г. Костин участвовал в прорыве обороны противника в районе г.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Лебус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(Германия). Его расчет разбил 6 пулеметных точек, истребил до взвода гитлеровцев, чем обеспечил захват траншей стрелковыми подразделениями. 21 апреля 1945 г. его расчет на берлинском направлении отразил контратаку противника, уничтожил БТР и до отделения пехоты. 24 апреля 1945 г. Костин заменил раненого командира взвода, вместе с бойцами отразил 4 вражеских контратаки.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3286124"/>
            <a:ext cx="278608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ea typeface="Times New Roman" pitchFamily="18" charset="0"/>
                <a:cs typeface="Arial" pitchFamily="34" charset="0"/>
              </a:rPr>
              <a:t>Противник понес большой урон в живой силе и боевой технике. Когда боезапас был израсходован, Костин поднял взвод в атаку и с помощью захваченных фаустпатронов подавил 2 пулемета. 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ea typeface="Times New Roman" pitchFamily="18" charset="0"/>
                <a:cs typeface="Arial" pitchFamily="34" charset="0"/>
              </a:rPr>
              <a:t>Награжден орденом Славы 1 ст.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cs typeface="Arial" pitchFamily="34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5720" y="4214818"/>
            <a:ext cx="407196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  <a:r>
              <a:rPr lang="ru-RU" sz="3200" b="1" dirty="0" smtClean="0">
                <a:solidFill>
                  <a:srgbClr val="FF0000"/>
                </a:solidFill>
              </a:rPr>
              <a:t>МЕЩЕРЯКОВ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Василий Дмитриевич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72000" y="4357694"/>
            <a:ext cx="3937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Кавалер ордена Славы трех степеней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Рисунок 18" descr="3011839.png"/>
          <p:cNvPicPr>
            <a:picLocks noChangeAspect="1"/>
          </p:cNvPicPr>
          <p:nvPr/>
        </p:nvPicPr>
        <p:blipFill>
          <a:blip r:embed="rId3" cstate="print"/>
          <a:srcRect r="-44057"/>
          <a:stretch>
            <a:fillRect/>
          </a:stretch>
        </p:blipFill>
        <p:spPr>
          <a:xfrm>
            <a:off x="5429224" y="4714884"/>
            <a:ext cx="3714776" cy="18573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429124" y="285728"/>
            <a:ext cx="435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6 август 1921 года в селе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Ханево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5429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Пулеметчик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218-го гвардии стрелкового полка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6322" name="Picture 2" descr="E:\проект память и гордость ы\People\mescherjakov\Pictur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85728"/>
            <a:ext cx="3429024" cy="381803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286248" y="1000108"/>
            <a:ext cx="43576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Гвардии младший сержант Мещеряков 1-4.8.1944 г. при расширении плацдарма на левом берегу р.Висла у населенного пункта Дольна (Польша) метким огнем отразил 6 вражеских контратак, уничтожил около 15 гитлеровцев. 3 августа 1944 года спас жизнь командиру взвода. 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Награжден орденом Славы 3 степени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pic>
        <p:nvPicPr>
          <p:cNvPr id="55302" name="Picture 6" descr="http://static.diary.ru/userdir/2/0/4/8/204843/77114724.jpg"/>
          <p:cNvPicPr>
            <a:picLocks noChangeAspect="1" noChangeArrowheads="1"/>
          </p:cNvPicPr>
          <p:nvPr/>
        </p:nvPicPr>
        <p:blipFill>
          <a:blip r:embed="rId3"/>
          <a:srcRect t="22114" b="8238"/>
          <a:stretch>
            <a:fillRect/>
          </a:stretch>
        </p:blipFill>
        <p:spPr bwMode="auto">
          <a:xfrm>
            <a:off x="142844" y="2857496"/>
            <a:ext cx="8786874" cy="3824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57158" y="214290"/>
            <a:ext cx="83582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17 апреля 1945 года при прорыве обороны противника на левом берегу реки Одер ворвался в населенный пункт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Мальнов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(Германия), установил в окне здания пулемет и прикрыл огнем продвижение нашей пехоты. В этом бою уничтожил 2 огневые точки и до 20 гитлеровцев.  8 июня 1945 года награжден орденом Славы 2 степени, 26 декабря 1967 года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перенагражден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орденом Славы 1 степени.  27 апреля 1945 года  в бою севернее города Франкфурт-на-Одере (Германия) гвардии сержант Мещеряков из пулемета скосил до взвода вражеской пехоты, содействовал захвату в плен 2 офицеров.  1 июня 1945 года награжден орденом Славы 2 степени.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5" y="0"/>
            <a:ext cx="9131525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42910" y="4214818"/>
            <a:ext cx="37147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</a:t>
            </a:r>
            <a:r>
              <a:rPr lang="ru-RU" sz="3200" b="1" dirty="0" smtClean="0">
                <a:solidFill>
                  <a:srgbClr val="FF0000"/>
                </a:solidFill>
              </a:rPr>
              <a:t>СОУСТИН Виктор Алексеевич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72000" y="4357694"/>
            <a:ext cx="3937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Кавалер ордена Славы трех степеней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9" name="Рисунок 18" descr="3011839.png"/>
          <p:cNvPicPr>
            <a:picLocks noChangeAspect="1"/>
          </p:cNvPicPr>
          <p:nvPr/>
        </p:nvPicPr>
        <p:blipFill>
          <a:blip r:embed="rId3" cstate="print"/>
          <a:srcRect r="-44057"/>
          <a:stretch>
            <a:fillRect/>
          </a:stretch>
        </p:blipFill>
        <p:spPr>
          <a:xfrm>
            <a:off x="5429224" y="4714884"/>
            <a:ext cx="3714776" cy="185738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429124" y="285728"/>
            <a:ext cx="4374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Родился 18 октября 1924 года в Мокшане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52863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Наводчик орудия 2-й батареи 83-го отдельного гвардейского истребительно-противотанкового дивизиона 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4274" name="Picture 2" descr="E:\проект память и гордость ы\People\soustin\Pictur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28603"/>
            <a:ext cx="3429024" cy="381803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286248" y="1285860"/>
            <a:ext cx="43576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Гвардии младший сержант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Соустин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в составе орудийного расчета в августа 1944 г. при форсировании реки Висла уничтожил 2 автомашины противника, склад горючего, пулеметную точку.  </a:t>
            </a:r>
          </a:p>
          <a:p>
            <a:pPr algn="just"/>
            <a:endParaRPr lang="ru-RU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Награжден орденом Славы 3 степени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03-002-Geroi-Velikoj-Otechestvennoj-1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" y="0"/>
            <a:ext cx="9131525" cy="6858000"/>
          </a:xfrm>
          <a:prstGeom prst="rect">
            <a:avLst/>
          </a:prstGeom>
        </p:spPr>
      </p:pic>
      <p:pic>
        <p:nvPicPr>
          <p:cNvPr id="55298" name="Picture 2" descr="http://i1.2photo.ru/0/u/443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786058"/>
            <a:ext cx="5015700" cy="328614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7158" y="500042"/>
            <a:ext cx="84296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 февраля 1945 г. в бою у населенного пункта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Дроссен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(Польша) командир орудия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Соустин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со своим расчетом поразил более 10 гитлеровцев, несколько повозок и 4 автомашины с грузами. При форсировании реки Одер в февраля 1945 г. в числе первых переправил свое орудие на левый берег. В бою за высоту у деревни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Рейнтвейн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(Германия) расчетом во главе с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Соустин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было уничтожено 4 вражеских пулеметные точки, свыше 10 солдат, подавлена минометная батарея. Награжден орденом Славы 2 степени.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43570" y="2643182"/>
            <a:ext cx="30718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Во время наступательных боев в апреле 1945 г. на левом берегу реки Одер у г.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Зелов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(Германия) </a:t>
            </a:r>
            <a:r>
              <a:rPr lang="ru-RU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Соустин</a:t>
            </a: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во главе расчета подавил более 10 вражеских пулеметных точек, 3 противотанковых орудия, подбил 7 грузовых автомобилей, истребил 20 пехотинцев. </a:t>
            </a:r>
          </a:p>
          <a:p>
            <a:pPr algn="just"/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Награжден орденом Славы 1 степени. 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beeab85046ca201d73bb9d129bcfc3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9437" y="2924944"/>
            <a:ext cx="2674620" cy="22250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07704" y="2204864"/>
            <a:ext cx="54180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МЫ ПОМНИМ И ГОРДИМСЯ</a:t>
            </a:r>
            <a:endParaRPr lang="ru-RU" sz="32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abregeorg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85720" y="0"/>
            <a:ext cx="60977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kumimoji="0" lang="ru-RU" sz="3200" b="1" i="0" u="none" strike="noStrike" cap="non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Золотое оружие «За храбрость»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7620" y="4714884"/>
            <a:ext cx="49292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«Жалуется оно генералам, штаб- и обер-офицерам за выдающиеся воинские подвиги, требующие несомненного самопожертвования». За время первой мировой войны золотое Георгиевское оружие с надписью</a:t>
            </a:r>
            <a:r>
              <a:rPr lang="ru-RU" sz="2000" b="1" baseline="-250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«За храбрость» получили 8 </a:t>
            </a:r>
            <a:r>
              <a:rPr lang="ru-RU" sz="2000" b="1" dirty="0" err="1" smtClean="0">
                <a:solidFill>
                  <a:schemeClr val="bg1"/>
                </a:solidFill>
                <a:latin typeface="Monotype Corsiva" pitchFamily="66" charset="0"/>
              </a:rPr>
              <a:t>пензенцев</a:t>
            </a:r>
            <a:endParaRPr lang="ru-RU" sz="2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571480"/>
            <a:ext cx="53578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Наградное оружие в Российской империи в 1807-1917 гг., причисленное к статусу государственного</a:t>
            </a:r>
            <a:r>
              <a:rPr lang="ru-RU" b="1" baseline="300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ордена. В 1913 г. официально введено как</a:t>
            </a:r>
            <a:r>
              <a:rPr lang="ru-RU" b="1" baseline="30000" dirty="0" smtClean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Георгиевское оружие. </a:t>
            </a:r>
            <a:endParaRPr lang="ru-RU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0166" y="214290"/>
            <a:ext cx="598298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Знак отличия военного ордена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(Георгиевский крест)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7890" name="Picture 2" descr="https://upload.wikimedia.org/wikipedia/commons/thumb/3/39/George-Cross-3-_st.jpg/640px-George-Cross-3-_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857364"/>
            <a:ext cx="2643206" cy="3097507"/>
          </a:xfrm>
          <a:prstGeom prst="rect">
            <a:avLst/>
          </a:prstGeom>
          <a:noFill/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3214678" y="1571612"/>
            <a:ext cx="542928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111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Для награждения нижних чинов (солдат и унтер-офицеров) за выдающуюся храбрость в бою против неприятеля в 1807 г. был установлен, Знак отличия Военного ордена в форме Георгиевского креста. </a:t>
            </a:r>
          </a:p>
          <a:p>
            <a:pPr lvl="0" indent="4111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B статуте 1913 г. закреплено официальное название Георгиевский крест. При учреждении солдатский крест степеней не имел. В марте 1856 г. царским указом введены 4 степени, награждение которыми производилось последовательно. С 1914 до 1917 гг. было вручено (то есть в основном за подвиги в Первой мировой войне) 1 млн. 589 тыс. крестов разных степе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 Narrow" pitchFamily="34" charset="0"/>
              </a:rPr>
              <a:t>ней.</a:t>
            </a:r>
            <a:r>
              <a:rPr lang="ru-RU" sz="2000" dirty="0" smtClean="0"/>
              <a:t> </a:t>
            </a:r>
          </a:p>
          <a:p>
            <a:pPr lvl="0" indent="4111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/>
              <a:t>Удалось выявить 14 полных Георгиевских </a:t>
            </a:r>
            <a:r>
              <a:rPr lang="ru-RU" sz="2000" b="1" dirty="0" err="1" smtClean="0"/>
              <a:t>кавалеров-пензенцев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Times New Roman" pitchFamily="18" charset="0"/>
              <a:cs typeface="Arial Narrow" pitchFamily="34" charset="0"/>
            </a:endParaRPr>
          </a:p>
          <a:p>
            <a:pPr marL="0" marR="0" lvl="0" indent="4111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00364" y="1214422"/>
            <a:ext cx="564360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/>
              <a:t>16 апреля 1934 г. ЦИК СССР учредил почетное звание Героя Советского Союза - высшую степень отличия для лиц, которые имеют выдающиеся заслуги, связанные с совершением героиче­ского подвига.</a:t>
            </a:r>
          </a:p>
          <a:p>
            <a:pPr algn="just"/>
            <a:r>
              <a:rPr lang="ru-RU" sz="2200" b="1" dirty="0" smtClean="0"/>
              <a:t>Указом Президиума Верховного Совета СССР от 1 августа 1939 г. для Героев Советского Союза учреждена медаль «Золотая Звезда», которая вместе </a:t>
            </a:r>
            <a:r>
              <a:rPr lang="ru-RU" sz="2200" b="1" dirty="0" err="1" smtClean="0"/>
              <a:t>c</a:t>
            </a:r>
            <a:r>
              <a:rPr lang="ru-RU" sz="2200" b="1" dirty="0" smtClean="0"/>
              <a:t> орденом Ленина вручалась награжденным.</a:t>
            </a:r>
          </a:p>
          <a:p>
            <a:pPr algn="just"/>
            <a:endParaRPr lang="ru-RU" sz="2200" b="1" dirty="0" smtClean="0"/>
          </a:p>
          <a:p>
            <a:pPr algn="just"/>
            <a:r>
              <a:rPr lang="ru-RU" sz="2200" b="1" dirty="0" smtClean="0"/>
              <a:t>Память о Героях Советского Союза и Георгиевских кавалерах, связанных с Пензенским краем, увековечена в названиях населенных пунктов.</a:t>
            </a:r>
            <a:endParaRPr lang="ru-RU" sz="2200" b="1" dirty="0"/>
          </a:p>
        </p:txBody>
      </p:sp>
      <p:pic>
        <p:nvPicPr>
          <p:cNvPr id="3" name="Picture 6" descr="C:\Documents and Settings\Elena\Desktop\0_b765f_fbb0f871_ori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000240"/>
            <a:ext cx="1714512" cy="321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57290" y="214290"/>
            <a:ext cx="60919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Звание Героя Советского Союза 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f6556107617b19dccf824c66120645f.jpg"/>
          <p:cNvPicPr>
            <a:picLocks noChangeAspect="1"/>
          </p:cNvPicPr>
          <p:nvPr/>
        </p:nvPicPr>
        <p:blipFill>
          <a:blip r:embed="rId2"/>
          <a:srcRect b="73958"/>
          <a:stretch>
            <a:fillRect/>
          </a:stretch>
        </p:blipFill>
        <p:spPr>
          <a:xfrm>
            <a:off x="0" y="4786322"/>
            <a:ext cx="9144000" cy="2071678"/>
          </a:xfrm>
          <a:prstGeom prst="rect">
            <a:avLst/>
          </a:prstGeom>
        </p:spPr>
      </p:pic>
      <p:pic>
        <p:nvPicPr>
          <p:cNvPr id="4" name="Рисунок 3" descr="ссмсм копия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1408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57290" y="6143644"/>
            <a:ext cx="566366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ГЕРОЕВ ИМЕНА ПОСЁЛКИ ОБРЕЛИ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011839.png"/>
          <p:cNvPicPr>
            <a:picLocks noChangeAspect="1"/>
          </p:cNvPicPr>
          <p:nvPr/>
        </p:nvPicPr>
        <p:blipFill>
          <a:blip r:embed="rId2"/>
          <a:srcRect r="-2503"/>
          <a:stretch>
            <a:fillRect/>
          </a:stretch>
        </p:blipFill>
        <p:spPr>
          <a:xfrm>
            <a:off x="0" y="2071678"/>
            <a:ext cx="3714776" cy="26103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57930" y="214290"/>
            <a:ext cx="47678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Кавалеры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рдена 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Славы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643306" y="1643050"/>
            <a:ext cx="507206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111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8 ноября 1943 года в СССР был учрежден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трехстепенный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(1, 2 и 3 ст.)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Орден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Славы для награждения лиц рядового и сержантского состава. При его введении было решено обратиться к славным боевым традициям прошлого - к знакам отличия военного ордена - Георгиевским крестам.</a:t>
            </a: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Преемственность вводимой новой награды подчёркивалась прежде всего - тем, что для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Ордена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Славы была взята георгиевская лента.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3266</TotalTime>
  <Words>2930</Words>
  <Application>Microsoft Office PowerPoint</Application>
  <PresentationFormat>Экран (4:3)</PresentationFormat>
  <Paragraphs>276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ПРОСВЕТИТЕЛЬСКИЙ ПРОЕКТ  «ПАМЯТЬ И ГОРДОСТЬ В СЕРДЦАХ ПОКОЛЕНИЙ» МОКШАНСКИЙ РАЙОН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Молодежный парламент</cp:lastModifiedBy>
  <cp:revision>319</cp:revision>
  <dcterms:modified xsi:type="dcterms:W3CDTF">2020-01-17T12:12:11Z</dcterms:modified>
</cp:coreProperties>
</file>