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62" r:id="rId3"/>
    <p:sldId id="298" r:id="rId4"/>
    <p:sldId id="299" r:id="rId5"/>
    <p:sldId id="300" r:id="rId6"/>
    <p:sldId id="301" r:id="rId7"/>
    <p:sldId id="303" r:id="rId8"/>
    <p:sldId id="304" r:id="rId9"/>
    <p:sldId id="305" r:id="rId10"/>
    <p:sldId id="306" r:id="rId11"/>
    <p:sldId id="307" r:id="rId12"/>
    <p:sldId id="292" r:id="rId13"/>
    <p:sldId id="296" r:id="rId14"/>
    <p:sldId id="297" r:id="rId15"/>
    <p:sldId id="273" r:id="rId16"/>
    <p:sldId id="277" r:id="rId17"/>
    <p:sldId id="278" r:id="rId18"/>
    <p:sldId id="282" r:id="rId19"/>
    <p:sldId id="283" r:id="rId20"/>
    <p:sldId id="284" r:id="rId21"/>
    <p:sldId id="286" r:id="rId22"/>
    <p:sldId id="285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7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C847-C961-4D43-9286-B0CA31CB5B87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017F-2E62-411B-903C-00C5A5E94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5D7D-A731-4524-86FD-C517FCC91D14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4FB3-3084-4D8F-8AFD-4FAB22726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7D04-0165-4B03-8AB0-8144BB786514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C99A-A7B0-45CE-9CCF-84113CA103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BCF4-88C2-4CCA-BAC7-3BC7CE1645A7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5B2C-9242-4E5F-ACA7-5FD2411274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90ED-4515-49BB-8AD9-4266A9E90C48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1976-D6EF-4AA3-BF99-29DDCEAA6F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DDB5-1ED8-4A31-B6BA-ED0868CC75E7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7DE6-0FEF-4B51-B313-FEF751A84F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BA8D-806D-4F80-96D6-9D99FC1843C6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F792C-2050-4224-A457-D47563E81C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3179-A5B8-462D-90FC-B8CDFB6EB30D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D58C-4D63-4ECC-BCC0-89AF6FB818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EF5D1-A061-4576-85B2-F252C9B4C11D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06B0-2125-4C1A-8E95-37E0911E7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80047-8B33-45F2-8666-6C34B280DFED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A28D-A486-4133-91C1-210C93992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414E-06E5-44E0-9C14-2822A1972675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3325-2956-4B3C-A461-3E3DE23F1C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FFC55-DD4D-4464-B0E4-6F353D0FC56D}" type="datetimeFigureOut">
              <a:rPr lang="ru-RU"/>
              <a:pPr>
                <a:defRPr/>
              </a:pPr>
              <a:t>17.01.2020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E3C723-ECA9-49F4-9346-3CC0082C02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http://kak-doehat.ru/images/242-gerb-penzy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google.ru/url?sa=i&amp;rct=j&amp;q=&amp;esrc=s&amp;source=images&amp;cd=&amp;cad=rja&amp;uact=8&amp;ved=0ahUKEwjv-5iP7sHJAhXmvXIKHRa-BuwQjRwIBw&amp;url=http://kak-doehat.ru/article/penza/&amp;psig=AFQjCNFmkEop-OjXhOf9VddB8UCt0HOWDg&amp;ust=1449306562141546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Desktop\iXUI5FT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0" y="5704866"/>
            <a:ext cx="3015817" cy="1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Мои документы\Desktop\d7ff39b3badaf34ac8c664869ce2cd2f_i-5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17"/>
          <a:stretch/>
        </p:blipFill>
        <p:spPr bwMode="auto">
          <a:xfrm>
            <a:off x="0" y="-2875"/>
            <a:ext cx="9144000" cy="5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336549"/>
            <a:ext cx="9144000" cy="1497269"/>
          </a:xfrm>
          <a:solidFill>
            <a:schemeClr val="bg1">
              <a:lumMod val="65000"/>
              <a:alpha val="76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ПРОСВЕТИТЕЛЬСКИЙ ПРОЕКТ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«ПАМЯТЬ И ГОРДОСТЬ В СЕРДЦАХ ПОКОЛЕНИЙ»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НИКОЛЬСКИЙ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Мои документы\Desktop\сай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3168352" cy="79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rc_mi" descr="http://kak-doehat.ru/images/242-gerb-penzy.p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6013957" y="5833819"/>
            <a:ext cx="544914" cy="73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627658" y="6014929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Законодательное Собрание Пензенской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699717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5" y="0"/>
            <a:ext cx="9131525" cy="6858000"/>
          </a:xfrm>
          <a:prstGeom prst="rect">
            <a:avLst/>
          </a:prstGeom>
        </p:spPr>
      </p:pic>
      <p:pic>
        <p:nvPicPr>
          <p:cNvPr id="2" name="Рисунок 1" descr="4. Кавалеры Славы 0001.jpg"/>
          <p:cNvPicPr>
            <a:picLocks noChangeAspect="1"/>
          </p:cNvPicPr>
          <p:nvPr/>
        </p:nvPicPr>
        <p:blipFill>
          <a:blip r:embed="rId3" cstate="print"/>
          <a:srcRect l="396" r="2343"/>
          <a:stretch>
            <a:fillRect/>
          </a:stretch>
        </p:blipFill>
        <p:spPr>
          <a:xfrm>
            <a:off x="214282" y="1000108"/>
            <a:ext cx="8740631" cy="464347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5984" y="5786454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111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Орден Славы 1-й ст. первым в СССР получил   </a:t>
            </a:r>
            <a:r>
              <a:rPr lang="ru-RU" sz="22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Николай Залетов </a:t>
            </a:r>
            <a:r>
              <a:rPr lang="ru-RU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— уроженец Сердобска</a:t>
            </a:r>
            <a:endParaRPr lang="ru-RU" sz="2200" b="1" dirty="0" smtClean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8215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Полными кавалерами ордена Славы стали 49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пензенцев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3011839.png"/>
          <p:cNvPicPr>
            <a:picLocks noChangeAspect="1"/>
          </p:cNvPicPr>
          <p:nvPr/>
        </p:nvPicPr>
        <p:blipFill>
          <a:blip r:embed="rId4" cstate="print"/>
          <a:srcRect r="-2503"/>
          <a:stretch>
            <a:fillRect/>
          </a:stretch>
        </p:blipFill>
        <p:spPr>
          <a:xfrm>
            <a:off x="285719" y="5000636"/>
            <a:ext cx="2305221" cy="1619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571612"/>
            <a:ext cx="56436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22 марта 1992 г. было установлено звание Героя России</a:t>
            </a:r>
            <a:r>
              <a:rPr lang="ru-RU" sz="2400" b="1" dirty="0" smtClean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— </a:t>
            </a:r>
            <a:r>
              <a:rPr lang="ru-RU" sz="2400" b="1" dirty="0" smtClean="0">
                <a:latin typeface="+mj-lt"/>
              </a:rPr>
              <a:t>высшее звание, присваиваемое за заслуги перед государством и народом, связанные с совершением геройского подвига.</a:t>
            </a:r>
            <a:endParaRPr lang="ru-RU" sz="2200" b="1" dirty="0" smtClean="0">
              <a:latin typeface="+mj-lt"/>
            </a:endParaRP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Этого звания удостоены более 1000 человек, в том числе летчик-космонавт </a:t>
            </a:r>
            <a:r>
              <a:rPr lang="ru-RU" sz="2200" b="1" i="1" dirty="0" err="1" smtClean="0">
                <a:latin typeface="+mj-lt"/>
              </a:rPr>
              <a:t>Самокутяев</a:t>
            </a:r>
            <a:r>
              <a:rPr lang="ru-RU" sz="2200" b="1" i="1" dirty="0" smtClean="0">
                <a:latin typeface="+mj-lt"/>
              </a:rPr>
              <a:t> Александр Михайлович </a:t>
            </a:r>
            <a:r>
              <a:rPr lang="ru-RU" sz="2200" b="1" dirty="0" smtClean="0">
                <a:latin typeface="+mj-lt"/>
              </a:rPr>
              <a:t>уроженец Пензы.</a:t>
            </a:r>
            <a:endParaRPr lang="ru-RU" sz="22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14290"/>
            <a:ext cx="70378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Звание Героя Российской Федерации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8914" name="Picture 2" descr="https://upload.wikimedia.org/wikipedia/commons/1/18/Hero_of_the_Russian_Federation_med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1897189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26988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4786322"/>
            <a:ext cx="328359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ПАНЮТИН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Федор Сергеевич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5929313"/>
            <a:ext cx="3357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Генерал-адъютант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071938" y="928688"/>
            <a:ext cx="46434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1812 г. участвовал в сражениях при Бородино, Тарутино и Малоярославцем; в 1813-14 г. - при Люцене, Моцене, Бауцене, Лейпцигом, награжден орденами Св. Анны 4-й ст. и Св. Владимира 4-й ст. </a:t>
            </a: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русско-турецкой войне 1828-29 гг. сыграл главную роль при героической обороне Баязета, был ранен и награжден орденом Св. Георгия 3-й ст. </a:t>
            </a: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1831 г. состоял при штабе генерал- фельдмаршала И.И. Дибича-Забалканского, попал в плен к полякам и пробыл там 2,5 месяца. В 1831-48 гг. служил в Польше, в 1849 г. участвовал в военной помощи австрийцам. Во время Восточной войны командовал резервной армией в Галиции. </a:t>
            </a: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 1856 г. - Варшавский военный генерал-губернатор, член Государственного Совета</a:t>
            </a:r>
          </a:p>
        </p:txBody>
      </p:sp>
      <p:pic>
        <p:nvPicPr>
          <p:cNvPr id="17417" name="Picture 9" descr="https://upload.wikimedia.org/wikipedia/commons/f/f2/Panyutin_FS.jpg"/>
          <p:cNvPicPr>
            <a:picLocks noChangeAspect="1" noChangeArrowheads="1"/>
          </p:cNvPicPr>
          <p:nvPr/>
        </p:nvPicPr>
        <p:blipFill>
          <a:blip r:embed="rId3" cstate="print"/>
          <a:srcRect t="2985"/>
          <a:stretch>
            <a:fillRect/>
          </a:stretch>
        </p:blipFill>
        <p:spPr bwMode="auto">
          <a:xfrm>
            <a:off x="571472" y="428604"/>
            <a:ext cx="3227270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286500" y="357188"/>
            <a:ext cx="24749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Помещик села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Серман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4925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4286256"/>
            <a:ext cx="3335977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ШУВАЛОВ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Павел Андреевич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786438"/>
            <a:ext cx="335756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Граф, генерал-лейтенант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38" y="5357813"/>
            <a:ext cx="236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21.05.1776 - 1.12.1823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143375" y="571500"/>
            <a:ext cx="4572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Штурмовал Прагу в 1794 г., в Швейцарском походе был тяжело ранен при Сен-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Готарде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командуя стрелками. Наградами за офицерскую доблесть были орден Св. Георгия 4-й ст. (январь 1795 г.) и чин генерал-майора. В 1808 г. назначен командиром дивизии в Финляндии, а в 1809 г. возглавил переход Северной колонны русских войск из Финляндии в Швецию. Был ближайшим сотрудником Александра I и всегда находился в его свите. </a:t>
            </a:r>
          </a:p>
          <a:p>
            <a:pPr algn="just"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1811 г. возглавил 4-й пехотный корпус в составе 1-й Западной армии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М.Б.Барклая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 Толли. Участвовал в заграничных походах, сражался под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Бриенном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Фер-Шампенуазе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Париже. В 1814 г был единственным российским комиссаром, который сопровождал Наполеона на остров Эльба.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3563938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34925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4500570"/>
            <a:ext cx="321895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ПОТАШОВ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Павел Елисеевич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34818" name="Picture 2" descr="potashov-p-e-1ws"/>
          <p:cNvPicPr>
            <a:picLocks noChangeAspect="1" noChangeArrowheads="1"/>
          </p:cNvPicPr>
          <p:nvPr/>
        </p:nvPicPr>
        <p:blipFill>
          <a:blip r:embed="rId3" cstate="print"/>
          <a:srcRect t="14012" b="8488"/>
          <a:stretch>
            <a:fillRect/>
          </a:stretch>
        </p:blipFill>
        <p:spPr bwMode="auto">
          <a:xfrm>
            <a:off x="928662" y="571480"/>
            <a:ext cx="3143272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Рисунок 10" descr="86649588_3996605_Ordena_Pobedi_1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643188"/>
            <a:ext cx="1516063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43063" y="55006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(1888-1946)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3" y="5857875"/>
            <a:ext cx="37909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Полный Георгиевский кавалер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34038" y="428625"/>
            <a:ext cx="30321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Уроженец села Коржевка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357313"/>
            <a:ext cx="40719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Подпрапорщик команды связи 83-го пехотного </a:t>
            </a:r>
            <a:r>
              <a:rPr lang="ru-RU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Самурского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полка.</a:t>
            </a:r>
          </a:p>
          <a:p>
            <a:pPr algn="just"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Участник Первой мировой войны.</a:t>
            </a:r>
          </a:p>
        </p:txBody>
      </p:sp>
      <p:pic>
        <p:nvPicPr>
          <p:cNvPr id="7179" name="Picture 6" descr="potashov-p-e-3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643313"/>
            <a:ext cx="41687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43438" y="6143625"/>
            <a:ext cx="38195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П. </a:t>
            </a:r>
            <a:r>
              <a:rPr lang="ru-RU" b="1" dirty="0" err="1">
                <a:solidFill>
                  <a:schemeClr val="bg1"/>
                </a:solidFill>
                <a:latin typeface="+mj-lt"/>
              </a:rPr>
              <a:t>Поташов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в центре в белой папахе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1214478" y="3929066"/>
            <a:ext cx="482453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Анохин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Константин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Ефремович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500688"/>
            <a:ext cx="41132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Командир звена 170-го истребительного авиационного полка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71938" y="1285875"/>
            <a:ext cx="4572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Лейтенант Константин Анохин 6 июля 1941 г. вылетел по тревоге на самолёте Як-1, вступил в воздушный бой с 5 вражескими бомбардировщиками. Уничтожил один из них, но сам был подбит.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Горящий самолёт направил на танковую колонну противника в районе села Зубово (Витебская область).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Звание Героя Советского Союза присвоено 22 июля 1941 г. посмертно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1175" y="571500"/>
            <a:ext cx="56451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Родился 1 июня 1913 г. в деревне Покровка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57188"/>
            <a:ext cx="3348037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217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4071942"/>
            <a:ext cx="355680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Антошкин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Николай Павлович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3" y="5357813"/>
            <a:ext cx="3984625" cy="969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sz="19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эскадрона 5-го гвардейского кавалерийского полка гвардии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428625"/>
            <a:ext cx="5429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850" algn="r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Родился 20 апреля 1922 года в селе Маис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4813" y="1143000"/>
            <a:ext cx="4572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Старший лейтенант Николай Антошкин о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тличился в бою 22 января 1945 года в районе населенного пункта Эрленбуш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(Польша). Его эскадрон, совершив манёвр, захватил населенный пункт и удержал его.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cs typeface="+mn-cs"/>
              </a:rPr>
              <a:t>24 января 1945 года эскадрон первым в полку форсировал реку Одер юго-западнее Катовице и отбил все контратаки противника.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Звание Героя Советского Союза присвоено 27 июня 1945 года.</a:t>
            </a:r>
            <a:endParaRPr lang="ru-RU" sz="2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214313"/>
            <a:ext cx="321468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21456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4357694"/>
            <a:ext cx="459991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Бирюков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Константин Михайлович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5" y="5572125"/>
            <a:ext cx="4429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взвода 71-го стрелкового полка, младший лейтенант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29063" y="285750"/>
            <a:ext cx="47863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в 1924 года в селе Междуречье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7688" y="1000125"/>
            <a:ext cx="4357687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Одним из первых в батальоне 26 сентября 1943 г. переправился через Днепр в районе села Студенец (Черкасская область).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октября 1943 года при отражении контратаки противника, когда последний расчёт вышел из строя, лёг за станковый пулемёт и уничтожил много вражеских солдат. В этом бою погиб.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25 октября 1943 г посмертно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3"/>
            <a:ext cx="3357557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643188"/>
            <a:ext cx="1192212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4143380"/>
            <a:ext cx="343453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БОРИСОВ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Михаил Павлович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57813"/>
            <a:ext cx="40655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отделения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18-го отдельного моторизованного понтонно-мостового батальона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5" y="428625"/>
            <a:ext cx="47863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в 1924 году в селе Вичкилей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00500" y="5500688"/>
            <a:ext cx="464343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10 апреля 1945 г. Награжден орденами Ленина, Красной Звезды.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9063" y="1000125"/>
            <a:ext cx="4786312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31 июля 1944 года в районе насёленного пункта Махув (5 километров южнее города Тарнобжега, Польша) его отделение, находясь постоянно под огнём противника, быстро собрало паромы для переправы танков. В течение полутора суток было переправлено 48 танков. С 6 по 8 августа под непрерывным воздействием вражеской авиации работал на строительстве 60-тонного моста через Вислу в районе города Баранув-Сандомерски.</a:t>
            </a:r>
          </a:p>
        </p:txBody>
      </p:sp>
      <p:pic>
        <p:nvPicPr>
          <p:cNvPr id="11273" name="Picture 11" descr="0VO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2500313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119221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-26988"/>
            <a:ext cx="91313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8990" y="4209170"/>
            <a:ext cx="415889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ВИНОКУРОВ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Александр Архипович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5" y="428625"/>
            <a:ext cx="43783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28 августа 1921 г. в посёлке Сура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14375" y="5429250"/>
            <a:ext cx="3571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группы подрывников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1938" y="5572125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присвоено 2 апреля 1944 года.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3438" y="1285875"/>
            <a:ext cx="403225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Проявил мужество и самоотверженность в боях за железнодорожные станции Оредеж и Мшинская (Ленинградская область). Группа разрушила станционные пути, уничтожила много вагонов с боеприпасами и техникой врага, освободила из фашистской неволи около 1,5 тысяч граждан. Отличился также в боях с карателями 18 ноября и 8 декабря 1943 года в районе г. Луга</a:t>
            </a:r>
          </a:p>
        </p:txBody>
      </p: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14313"/>
            <a:ext cx="3433762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571750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1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 bwMode="auto">
          <a:xfrm>
            <a:off x="0" y="4786313"/>
            <a:ext cx="91440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 descr="4. Кавалеры Славы 0001.jpg"/>
          <p:cNvPicPr>
            <a:picLocks noChangeAspect="1"/>
          </p:cNvPicPr>
          <p:nvPr/>
        </p:nvPicPr>
        <p:blipFill>
          <a:blip r:embed="rId3" cstate="print"/>
          <a:srcRect r="2344"/>
          <a:stretch>
            <a:fillRect/>
          </a:stretch>
        </p:blipFill>
        <p:spPr bwMode="auto">
          <a:xfrm>
            <a:off x="-36513" y="0"/>
            <a:ext cx="91805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3929066"/>
            <a:ext cx="885828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ГЕРОИ РОДИНЫ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  НАШИ ЗЕМЛЯКИ</a:t>
            </a:r>
          </a:p>
        </p:txBody>
      </p:sp>
      <p:pic>
        <p:nvPicPr>
          <p:cNvPr id="2053" name="Рисунок 14" descr="0_6f519_6ec53e8a_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5000625"/>
            <a:ext cx="1524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26988"/>
            <a:ext cx="91313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7158" y="4143380"/>
            <a:ext cx="352724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ГРОМКОВ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Сергей Фёдорович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571480"/>
            <a:ext cx="3354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2 ноября 1917 года </a:t>
            </a: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деревне Заречная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000504"/>
            <a:ext cx="4359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Кавалер ордена Славы трех степеней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071934" y="2143116"/>
            <a:ext cx="44624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На фронте в Великую Отечественную войну с августа 1941 года.  Наводчик орудия 625-го артиллерийского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полка. Награжден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орденом Славы 1 </a:t>
            </a:r>
            <a:r>
              <a:rPr lang="ru-RU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ст. </a:t>
            </a:r>
            <a:endParaRPr lang="ru-RU" sz="20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35274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0" descr="3011839.png"/>
          <p:cNvPicPr>
            <a:picLocks noChangeAspect="1"/>
          </p:cNvPicPr>
          <p:nvPr/>
        </p:nvPicPr>
        <p:blipFill>
          <a:blip r:embed="rId4" cstate="print"/>
          <a:srcRect r="-2502"/>
          <a:stretch>
            <a:fillRect/>
          </a:stretch>
        </p:blipFill>
        <p:spPr bwMode="auto">
          <a:xfrm>
            <a:off x="5000628" y="4500570"/>
            <a:ext cx="2786082" cy="19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209088" cy="691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897313" y="4143375"/>
            <a:ext cx="184150" cy="5842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3" y="5786438"/>
            <a:ext cx="364331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8" y="5286375"/>
            <a:ext cx="38576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714750" y="2608263"/>
            <a:ext cx="4929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214313"/>
            <a:ext cx="8643938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Младший сержант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Громков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26 марта 1944 г. у дер. Середкина-Слепни (Псковская область) при овладении переправой через реку Великая подавил огонь двух дзотов, чем способствовал захвату и удержанию плацдарма на другом берегу реки. Награжден орденом Славы 3 степени.  Наводчик орудия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Громков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31 января -1 февраля 1945 г. около населенного пункта Зергиттен (8 км от г. Кенигсберг) вместе с расчетом подавил вражескую огневую точку, отразил  несколько контратак противника. Награжден орденом Славы 2 ст.. 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Громков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13-15 апреля 1945 г. у населенного пункта </a:t>
            </a:r>
            <a:r>
              <a:rPr lang="ru-RU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Койенен</a:t>
            </a: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огнем орудия поразил 2 пулемета и более 20 немцев, разрушил 2 блиндажа. Отражая контратаку, подбил тяжелый танк "тигр" и орудие. </a:t>
            </a:r>
          </a:p>
        </p:txBody>
      </p:sp>
      <p:pic>
        <p:nvPicPr>
          <p:cNvPr id="14345" name="Picture 3"/>
          <p:cNvPicPr>
            <a:picLocks noChangeAspect="1" noChangeArrowheads="1"/>
          </p:cNvPicPr>
          <p:nvPr/>
        </p:nvPicPr>
        <p:blipFill>
          <a:blip r:embed="rId3" cstate="print"/>
          <a:srcRect b="3204"/>
          <a:stretch>
            <a:fillRect/>
          </a:stretch>
        </p:blipFill>
        <p:spPr bwMode="auto">
          <a:xfrm>
            <a:off x="214313" y="3024188"/>
            <a:ext cx="8715375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 descr="0_6f519_6ec53e8a_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15240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19074" y="4286256"/>
            <a:ext cx="3575401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КАТКОВ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 Иван Максимович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6600" y="642938"/>
            <a:ext cx="51847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7 мая 1915 года в селе Базарная Кеньша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5429250"/>
            <a:ext cx="4429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Исполняющий обязанности командира огневого взвода 54-го лёгкого артиллерийского полка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500313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781550" y="2205038"/>
            <a:ext cx="3929063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 конце апреля 1945 года отличился в боях на подступах к Берлину и в городе, уничтожив значительное количество боевой техники, огневых средств и живой силы противника.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43375" y="571500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Союза присвоено 15 мая 1946 года</a:t>
            </a:r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900" y="414338"/>
            <a:ext cx="3471863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3301" y="4071942"/>
            <a:ext cx="428675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КЛИМЗОВ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 Дмитрий Михайлович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Герой Советского Союза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4450" y="414338"/>
            <a:ext cx="4860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17 ноября 1918 года  в селе Ильмино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29250" y="57864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присвоено 24 марта 1945 года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1247775"/>
            <a:ext cx="44291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Старшина роты 774-го стрелкового полка (222-я стрелковая дивизия, 49-я армия, 2-й Белорусский фронт) старшина Д.М. Климзов 23 июня 1944 года при прорыве обороны противника принял на себя командование взводом, успешно преодолел реку Проня. На захваченном плацдарме в районе деревни Головичи (Могилёвская область) воины взвода уничтожили вражеский дзот, ворвались в траншеи фашистов и заставили их отступить. Лично Д.М. Климзов уничтожил 9 и взял в плен 6 солдат врага. Будучи раненным, не покинул поля боя.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14313"/>
            <a:ext cx="3440112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05226" y="4071942"/>
            <a:ext cx="334482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КАШУТИН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Прохор Иванович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Стрелок 990-го стрелкового полка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4450" y="414338"/>
            <a:ext cx="4860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в 1905 году в селе Дальняя Кубасова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429250" y="57864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присвое¬но 15 мая 1946 года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1108075"/>
            <a:ext cx="4429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апреля 1945 года в уличном бою в Берлине, действуя в составе штурмовой группы, разведал пути подхода к заводскому цеху и провёл туда группу. Вор-вавшись в цех, гранатами и огнём из авто¬мата уничтожил несколько гитлеровцев, захватил пулемёт. Когда был ранен Командир штурмовой группы, принял командо¬вание на себя. Бойцы овладели зданием цеха. Звание Героя Советского Союза присвое¬но 15 мая 1946 года. После войны демобилизован. Жил в Никольске. Награжден орденом Ленина, медалями. Умер в 1954 году. Похоронен в Никольске на Варваровском кладбище.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8" name="Picture 2" descr="C:\Users\ФДА\Desktop\People\Кашутин\Pic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563" y="206375"/>
            <a:ext cx="3471862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4286256"/>
            <a:ext cx="3434209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МАРФИЦИН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+mn-cs"/>
              </a:rPr>
              <a:t>Василий Викторович</a:t>
            </a:r>
            <a:endParaRPr lang="ru-RU" sz="28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5286375"/>
            <a:ext cx="33575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Командир роты ПТР 19-го гвардейского воздушно-десантного полка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3563" y="357188"/>
            <a:ext cx="29972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1 августа 1916 г.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в селе Нижний Шкафт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0438" y="5715000"/>
            <a:ext cx="51435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присвоено 20 декабря 1943 г. посмертно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143375" y="1643063"/>
            <a:ext cx="45005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 боях 4-5 октября 1943 г. подбил с бойцами 2 танка и САУ противника, помогая подразделениям овладеть шоссейной дорогой, 6 октября 1943 года его рота скрытно подошла к селу Анновка (Днепропетровская область) и в рукопашном бою уничтожила свыше взвода гитлеровцев. Погиб в этом бою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18441" name="Picture 11" descr="6lC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00063"/>
            <a:ext cx="2643188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2714625"/>
            <a:ext cx="10429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57575" y="4071942"/>
            <a:ext cx="3192476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НЕСТЕРОВ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 Пётр Андреевич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Герой Советского Союза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4450" y="414338"/>
            <a:ext cx="4860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26 июля 1924 года в селе Гремячевка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32300" y="57800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24 марта 1945 года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1662113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успешного форсирования в середине октября 1944 года реки Дунай организовал захват на плацдарме важной высоты в районе населенного пункта Ритопек (10 км юго-восточнее города Белград, Югославия). В критический момент боя заменил выбывшего из строя командира стрелковой роты. С оставшимися бойцами продолжал удерживать занимаемый рубеж, способствуя переправе через Дунай.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66"/>
            <a:ext cx="348615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2936" y="4071942"/>
            <a:ext cx="374711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СОРОКИН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Сергей Дмитриевич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Герой Советского Союза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9613" y="414338"/>
            <a:ext cx="40687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5 июня 1910 года в селе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Николо-Пестровка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(ныне г. Никольск).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32300" y="57800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24 марта 1945 года.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1801813"/>
            <a:ext cx="4429125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Командир САУ 954-го самоходного артиллерийского полка (72-й стрелковый корпус, 5-я армия, 3-й Белорусский фронт) лейтенант С.Д. Сорокин, отражая атаку противника, 15 августа 1944 года уничтожил танк и 3 БТР. 17 августа 1944 года первым вышел на бывшую Государственную границу СССР с Германией в районе деревни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Байорайце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(Литва), где уничтожил 3 вражеских танка. 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27013"/>
            <a:ext cx="355282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4881" y="4071942"/>
            <a:ext cx="366517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СУХАРЕВ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Алексей Яковлевич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отделения 219-го батальона инженерных заграждений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7688" y="414338"/>
            <a:ext cx="46656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4 октября 1897 года в селе Красное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32300" y="57800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22 февраля 1944 года.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2401888"/>
            <a:ext cx="4429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ночь на 26 ноября 1943 года при форсировании Днепра у села Разумовка (Запорожская область) переправил на правый берег десант, 8 пушек и боеприпасы. Участвовал в захвате плацдарма.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34766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00306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0003-002-Geroi-Velikoj-Otechestvennoj-1 коп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45594" y="4071942"/>
            <a:ext cx="4104457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ШИКИН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+mn-lt"/>
                <a:cs typeface="+mn-cs"/>
              </a:rPr>
              <a:t>Николай Михайлович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357688" y="214313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5" y="5072063"/>
            <a:ext cx="335756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Командир взвода 127-го гвардейского отдельного саперного батальона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19613" y="414338"/>
            <a:ext cx="34036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Родился 20 октября 1913 года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деревне </a:t>
            </a:r>
            <a:r>
              <a:rPr lang="ru-RU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Марьевка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pic>
        <p:nvPicPr>
          <p:cNvPr id="11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500313"/>
            <a:ext cx="10429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32300" y="57800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Звание Героя Советского Союза присвоено 15 января 1944 года. 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435475" y="2247900"/>
            <a:ext cx="44291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ночь на 22 ноября 1943 года у деревни </a:t>
            </a:r>
            <a:r>
              <a:rPr lang="ru-RU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Студенец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(Гомельская область) под огнём противника проделал 4 прохода в минном поле противника, провёл пехоту, ворвался в траншеи врага, захватил пулемёт, подорвал 2 дзота.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604838"/>
            <a:ext cx="32766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14744" y="1928802"/>
            <a:ext cx="49292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Первый по времени учреждения российский орден, высшая награда Российской империи до 1917 года. 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Первым кавалером ордена стал дипломат Фёдор  Головин  в 1699 году, который имел вотчину в с. </a:t>
            </a:r>
            <a:r>
              <a:rPr lang="ru-RU" sz="2200" b="1" dirty="0" err="1" smtClean="0">
                <a:latin typeface="+mj-lt"/>
              </a:rPr>
              <a:t>Ломовка</a:t>
            </a:r>
            <a:r>
              <a:rPr lang="ru-RU" sz="2200" b="1" dirty="0" smtClean="0">
                <a:latin typeface="+mj-lt"/>
              </a:rPr>
              <a:t> Пензенской губернии.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В 1998 году орден был восстановлен как высшая награда Российской Федерации.</a:t>
            </a:r>
            <a:endParaRPr lang="ru-RU" sz="2200" b="1" dirty="0">
              <a:latin typeface="+mj-lt"/>
            </a:endParaRPr>
          </a:p>
        </p:txBody>
      </p:sp>
      <p:pic>
        <p:nvPicPr>
          <p:cNvPr id="8" name="Рисунок 7" descr="orden-11-1-AndreiPervozv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381911" cy="38576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786" y="285728"/>
            <a:ext cx="77360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Императорский орден 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Святого апостола Андрея Первозванного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Рисунок 5" descr="3beeab85046ca201d73bb9d129bcfc3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5262" y="3068960"/>
            <a:ext cx="26749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2348880"/>
            <a:ext cx="541808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МЫ ПОМНИМ И ГОРДИМСЯ</a:t>
            </a:r>
            <a:endParaRPr lang="ru-RU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7554" y="1010245"/>
            <a:ext cx="53578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Императорский Военный орден Святого Великомученика и Победоносца Георгия  (Орден Святого Георгия). 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Утвержден 26 ноября 1769 года. Восстановлен Указом Президента РФ 8 августа 2000 г. На мраморных плитах Георгиевского зала Московского Кремля высечено 11 тысяч имен награжденных. </a:t>
            </a:r>
          </a:p>
          <a:p>
            <a:pPr algn="just"/>
            <a:r>
              <a:rPr lang="ru-RU" sz="2200" b="1" dirty="0" smtClean="0">
                <a:latin typeface="+mj-lt"/>
              </a:rPr>
              <a:t>Орден имел 4 степени</a:t>
            </a:r>
          </a:p>
          <a:p>
            <a:pPr algn="just"/>
            <a:r>
              <a:rPr lang="ru-RU" sz="2200" b="1" dirty="0" smtClean="0">
                <a:latin typeface="+mj-lt"/>
              </a:rPr>
              <a:t>Полных Георгиевских кавалеров - 4 (все фельдмаршалы)</a:t>
            </a:r>
          </a:p>
          <a:p>
            <a:pPr algn="just"/>
            <a:r>
              <a:rPr lang="ru-RU" sz="2200" b="1" dirty="0" smtClean="0">
                <a:latin typeface="+mj-lt"/>
              </a:rPr>
              <a:t>Трижды Георгиевских кавалеров - 3 полководца.</a:t>
            </a:r>
          </a:p>
          <a:p>
            <a:pPr algn="just"/>
            <a:r>
              <a:rPr lang="ru-RU" sz="2200" b="1" dirty="0" smtClean="0">
                <a:latin typeface="+mj-lt"/>
              </a:rPr>
              <a:t>Кавалеров 3-й ст. -  выявлено 6 </a:t>
            </a:r>
            <a:r>
              <a:rPr lang="ru-RU" sz="2200" b="1" dirty="0" err="1" smtClean="0">
                <a:latin typeface="+mj-lt"/>
              </a:rPr>
              <a:t>пензенцев</a:t>
            </a:r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Кавалеров 4-й </a:t>
            </a:r>
            <a:r>
              <a:rPr lang="ru-RU" sz="2200" b="1" dirty="0" err="1" smtClean="0">
                <a:latin typeface="+mj-lt"/>
              </a:rPr>
              <a:t>ст</a:t>
            </a:r>
            <a:r>
              <a:rPr lang="ru-RU" sz="2200" b="1" dirty="0" smtClean="0">
                <a:latin typeface="+mj-lt"/>
              </a:rPr>
              <a:t> - выявлено 57 </a:t>
            </a:r>
            <a:r>
              <a:rPr lang="ru-RU" sz="2200" b="1" dirty="0" err="1" smtClean="0">
                <a:latin typeface="+mj-lt"/>
              </a:rPr>
              <a:t>пензенцев</a:t>
            </a:r>
            <a:endParaRPr lang="ru-RU" sz="2200" b="1" dirty="0">
              <a:latin typeface="+mj-lt"/>
            </a:endParaRPr>
          </a:p>
        </p:txBody>
      </p:sp>
      <p:pic>
        <p:nvPicPr>
          <p:cNvPr id="1026" name="Picture 2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2357454" cy="26403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26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Первая Георгиевская награда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abregeor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60977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2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Золотое оружие «За храбрость»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«Жалуется оно генералам, штаб- и обер-офицерам за выдающиеся воинские подвиги, требующие несомненного самопожертвования». За время первой мировой войны золотое Георгиевское оружие с надписью</a:t>
            </a:r>
            <a:r>
              <a:rPr lang="ru-RU" sz="2000" b="1" baseline="-25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«За храбрость» получили 8 </a:t>
            </a:r>
            <a:r>
              <a:rPr lang="ru-RU" sz="2000" b="1" dirty="0" err="1" smtClean="0">
                <a:solidFill>
                  <a:schemeClr val="bg1"/>
                </a:solidFill>
                <a:latin typeface="Monotype Corsiva" pitchFamily="66" charset="0"/>
              </a:rPr>
              <a:t>пензенцев</a:t>
            </a:r>
            <a:endParaRPr lang="ru-RU" sz="2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Наградное оружие в Российской империи в 1807-1917 гг., причисленное к статусу государственного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ордена. В 1913 г. официально введено как</a:t>
            </a:r>
            <a:r>
              <a:rPr lang="ru-RU" b="1" baseline="300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Георгиевское оружие.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14290"/>
            <a:ext cx="59829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Знак отличия военного ордена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(Георгиевский крест)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7890" name="Picture 2" descr="https://upload.wikimedia.org/wikipedia/commons/thumb/3/39/George-Cross-3-_st.jpg/640px-George-Cross-3-_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643206" cy="3097507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214678" y="1571612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Для награждения нижних чинов (солдат и унтер-офицеров) за выдающуюся храбрость в бою против неприятеля в 1807 г. был установлен, Знак отличия Военного ордена в форме Георгиевского креста.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 статуте 1913 г. закреплено официальное название Георгиевский крест. При учреждении солдатский крест степеней не имел. В марте 1856 г. царским указом введены 4 степени, награждение которыми производилось последовательно. С 1914 до 1917 гг. было вручено (то есть в основном за подвиги в Первой мировой войне) 1 млн. 589 тыс. крестов разных степе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 Narrow" pitchFamily="34" charset="0"/>
              </a:rPr>
              <a:t>ней.</a:t>
            </a:r>
            <a:r>
              <a:rPr lang="ru-RU" sz="2000" dirty="0" smtClean="0"/>
              <a:t> </a:t>
            </a:r>
          </a:p>
          <a:p>
            <a:pPr lvl="0" indent="4111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Удалось выявить 14 полных Георгиевских </a:t>
            </a:r>
            <a:r>
              <a:rPr lang="ru-RU" sz="2000" b="1" dirty="0" err="1" smtClean="0"/>
              <a:t>кавалеров-пензенцев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 Narrow" pitchFamily="34" charset="0"/>
            </a:endParaRPr>
          </a:p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0364" y="1214422"/>
            <a:ext cx="56436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+mj-lt"/>
              </a:rPr>
              <a:t>16 апреля 1934 г. ЦИК СССР учредил почетное звание Героя Советского Союза - высшую степень отличия для лиц, которые имеют выдающиеся заслуги, связанные с совершением героиче­ского подвига.</a:t>
            </a:r>
          </a:p>
          <a:p>
            <a:pPr algn="just"/>
            <a:r>
              <a:rPr lang="ru-RU" sz="2200" b="1" dirty="0" smtClean="0">
                <a:latin typeface="+mj-lt"/>
              </a:rPr>
              <a:t>Указом Президиума Верховного Совета СССР от 1 августа 1939 г. для Героев Советского Союза учреждена медаль «Золотая Звезда», которая вместе </a:t>
            </a:r>
            <a:r>
              <a:rPr lang="ru-RU" sz="2200" b="1" dirty="0" err="1" smtClean="0">
                <a:latin typeface="+mj-lt"/>
              </a:rPr>
              <a:t>c</a:t>
            </a:r>
            <a:r>
              <a:rPr lang="ru-RU" sz="2200" b="1" dirty="0" smtClean="0">
                <a:latin typeface="+mj-lt"/>
              </a:rPr>
              <a:t> орденом Ленина вручалась награжденным.</a:t>
            </a:r>
          </a:p>
          <a:p>
            <a:pPr algn="just"/>
            <a:endParaRPr lang="ru-RU" sz="2200" b="1" dirty="0" smtClean="0">
              <a:latin typeface="+mj-lt"/>
            </a:endParaRPr>
          </a:p>
          <a:p>
            <a:pPr algn="just"/>
            <a:r>
              <a:rPr lang="ru-RU" sz="2200" b="1" dirty="0" smtClean="0">
                <a:latin typeface="+mj-lt"/>
              </a:rPr>
              <a:t>Память о Героях Советского Союза и Георгиевских кавалерах, связанных с Пензенским краем, увековечена в названиях населенных пунктов.</a:t>
            </a:r>
            <a:endParaRPr lang="ru-RU" sz="2200" b="1" dirty="0">
              <a:latin typeface="+mj-lt"/>
            </a:endParaRPr>
          </a:p>
        </p:txBody>
      </p:sp>
      <p:pic>
        <p:nvPicPr>
          <p:cNvPr id="3" name="Picture 6" descr="C:\Documents and Settings\Elena\Desktop\0_b765f_fbb0f87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1714512" cy="32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214290"/>
            <a:ext cx="6091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Звание Героя Советского Союза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f6556107617b19dccf824c66120645f.jpg"/>
          <p:cNvPicPr>
            <a:picLocks noChangeAspect="1"/>
          </p:cNvPicPr>
          <p:nvPr/>
        </p:nvPicPr>
        <p:blipFill>
          <a:blip r:embed="rId2" cstate="print"/>
          <a:srcRect b="73958"/>
          <a:stretch>
            <a:fillRect/>
          </a:stretch>
        </p:blipFill>
        <p:spPr>
          <a:xfrm>
            <a:off x="0" y="4786322"/>
            <a:ext cx="9144000" cy="2071678"/>
          </a:xfrm>
          <a:prstGeom prst="rect">
            <a:avLst/>
          </a:prstGeom>
        </p:spPr>
      </p:pic>
      <p:pic>
        <p:nvPicPr>
          <p:cNvPr id="4" name="Рисунок 3" descr="ссмсм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408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7290" y="6143644"/>
            <a:ext cx="56636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ГЕРОЕВ ИМЕНА ПОСЁЛКИ ОБРЕЛИ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011839.png"/>
          <p:cNvPicPr>
            <a:picLocks noChangeAspect="1"/>
          </p:cNvPicPr>
          <p:nvPr/>
        </p:nvPicPr>
        <p:blipFill>
          <a:blip r:embed="rId2" cstate="print"/>
          <a:srcRect r="-2503"/>
          <a:stretch>
            <a:fillRect/>
          </a:stretch>
        </p:blipFill>
        <p:spPr>
          <a:xfrm>
            <a:off x="0" y="2071678"/>
            <a:ext cx="3714776" cy="2610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7683" y="476672"/>
            <a:ext cx="4767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Кавалеры Ордена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Славы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43306" y="1643050"/>
            <a:ext cx="5072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111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8 ноября 1943 года в СССР был учрежден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трехстепенный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(1, 2 и 3 ст.)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для награждения лиц рядового и сержантского состава. При его введении было решено обратиться к славным боевым традициям прошлого - к знакам отличия военного ордена - Георгиевским крестам.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Преемственность вводимой новой награды подчёркивалась прежде всего - тем, что для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Ордена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Славы была взята георгиевская лента.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1957</Words>
  <Application>Microsoft Office PowerPoint</Application>
  <PresentationFormat>Экран (4:3)</PresentationFormat>
  <Paragraphs>185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ПРОСВЕТИТЕЛЬСКИЙ ПРОЕКТ  «ПАМЯТЬ И ГОРДОСТЬ В СЕРДЦАХ ПОКОЛЕНИЙ» НИКОЛЬСКИЙ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Молодежный парламент</cp:lastModifiedBy>
  <cp:revision>170</cp:revision>
  <dcterms:modified xsi:type="dcterms:W3CDTF">2020-01-17T12:39:15Z</dcterms:modified>
</cp:coreProperties>
</file>