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62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00" r:id="rId13"/>
    <p:sldId id="301" r:id="rId14"/>
    <p:sldId id="273" r:id="rId15"/>
    <p:sldId id="291" r:id="rId16"/>
    <p:sldId id="302" r:id="rId17"/>
    <p:sldId id="292" r:id="rId18"/>
    <p:sldId id="293" r:id="rId19"/>
    <p:sldId id="294" r:id="rId20"/>
    <p:sldId id="298" r:id="rId21"/>
    <p:sldId id="295" r:id="rId22"/>
    <p:sldId id="299" r:id="rId23"/>
    <p:sldId id="296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DA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BCB6-3852-49E4-9D53-2C83D90C69D6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16B9-3527-481D-9A01-2581D9DF0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2DBA-7081-4115-9359-3D1A63C9E4C1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DAF0-60A1-42D4-8DA9-37C46E9B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101D-1154-4B02-B711-5C4CF76EC32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6B82-5C0E-44D7-AB24-310400A75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E113-3472-4732-90E8-2E224AF3348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FE3D-27FB-4C5C-9732-6F0A37B15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9F81-9B79-47FD-B325-5CA98569E17E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2095-1669-4C49-AC72-55D0698C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6E27-3B0B-4B1E-BC72-ED1571EF5D7F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A829-41AA-4A31-BC8B-A96A5864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DBAD-9983-4D20-98CD-589D53936885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9C56-3B25-43E7-91D0-87DF74FB9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502F-9B51-4C33-81C0-C7F787E868D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4039-8DC6-4607-8548-BE78F9DE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FBF4-2A95-488C-8D7A-7418780C742F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E105-207D-4B01-9561-60ED364AE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A336-DE8E-4028-97E6-528D8E85F242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3D75-3DA0-4BB2-AF8B-6D03AA01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3D06-86BD-4A6A-B1E7-7658EF09C0F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8452-6E4C-41B3-9395-6A294159F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54208-BE4A-44FA-B398-79EC9D4D3787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349A13-FEC1-41CC-9BE5-C2B681F1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https://ru.wikipedia.org/wiki/%D0%97%D0%B0%D0%B1%D1%80%D0%BE%D0%B4%D0%B8%D0%BD,_%D0%9D%D0%B8%D0%BA%D0%BE%D0%BB%D0%B0%D0%B9_%D0%A4%D1%91%D0%B4%D0%BE%D1%80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СПАССКИЙ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6653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 cstate="print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5"/>
          <p:cNvSpPr>
            <a:spLocks noChangeArrowheads="1"/>
          </p:cNvSpPr>
          <p:nvPr/>
        </p:nvSpPr>
        <p:spPr bwMode="auto">
          <a:xfrm>
            <a:off x="4572000" y="115888"/>
            <a:ext cx="44640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C6D9F1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Пензенский помещик. </a:t>
            </a:r>
          </a:p>
          <a:p>
            <a:pPr algn="ct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Участник Отечественной войны 1812 года и заграничных походов русской армии 1813–1814 годов.</a:t>
            </a:r>
          </a:p>
          <a:p>
            <a:pPr algn="ct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Принимал участие в сражениях при Тарутине, под Малоярославцем, под Красным, при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Люцене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,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при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Бауцене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,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при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Кульме, под Лейпцигом. Был ранен, уволен в отставку по ранению с правом ношения мундира.  </a:t>
            </a:r>
          </a:p>
          <a:p>
            <a:pPr algn="ctr"/>
            <a:endParaRPr lang="ru-RU" b="1" dirty="0">
              <a:solidFill>
                <a:srgbClr val="C6D9F1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Дважды отмечен высочайшим благоволением. За отличие в сражении 4-5 ноября 1812 года под Красным был награждён орденом Св. Анны 3-й степени "За храбрость". За храбрость при Кульме 16-18 августа 1813 года награждён орденом Св. Владимира 4-й степени с бантом. За отличие в битве под Лейпцигом 4-5 октября 1813 года, будучи подпоручиком, награждён орденом Св. Анны 2-й степени.</a:t>
            </a:r>
          </a:p>
        </p:txBody>
      </p:sp>
      <p:pic>
        <p:nvPicPr>
          <p:cNvPr id="16387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60350"/>
            <a:ext cx="37512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785918" y="5500702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1791 – 1854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285720" y="6000768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Поручик лейб-гвардии егерского полка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429132"/>
            <a:ext cx="40168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БОРНОВОЛОКОВ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Александр Петрович</a:t>
            </a:r>
            <a:endParaRPr lang="ru-RU" sz="3200" b="1" cap="none" spc="5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468313" y="260350"/>
            <a:ext cx="4248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За участие в сражении при </a:t>
            </a:r>
            <a:r>
              <a:rPr lang="ru-RU" b="1" dirty="0" err="1">
                <a:solidFill>
                  <a:schemeClr val="bg2"/>
                </a:solidFill>
              </a:rPr>
              <a:t>Бауцене</a:t>
            </a:r>
            <a:r>
              <a:rPr lang="ru-RU" b="1" dirty="0">
                <a:solidFill>
                  <a:schemeClr val="bg2"/>
                </a:solidFill>
              </a:rPr>
              <a:t> 8–9 мая 1813 года </a:t>
            </a:r>
            <a:endParaRPr lang="ru-RU" b="1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А.П</a:t>
            </a:r>
            <a:r>
              <a:rPr lang="ru-RU" b="1" dirty="0">
                <a:solidFill>
                  <a:schemeClr val="bg2"/>
                </a:solidFill>
              </a:rPr>
              <a:t>.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b="1" dirty="0" err="1">
                <a:solidFill>
                  <a:schemeClr val="bg2"/>
                </a:solidFill>
              </a:rPr>
              <a:t>Борноволоков</a:t>
            </a:r>
            <a:r>
              <a:rPr lang="ru-RU" b="1" dirty="0">
                <a:solidFill>
                  <a:schemeClr val="bg2"/>
                </a:solidFill>
              </a:rPr>
              <a:t> награжден золотой шпагой с надписью </a:t>
            </a:r>
            <a:endParaRPr lang="ru-RU" b="1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«</a:t>
            </a:r>
            <a:r>
              <a:rPr lang="ru-RU" b="1" dirty="0">
                <a:solidFill>
                  <a:schemeClr val="bg2"/>
                </a:solidFill>
              </a:rPr>
              <a:t>За храбрость».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57188" y="5503863"/>
            <a:ext cx="3643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36738" algn="l"/>
              </a:tabLst>
            </a:pP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Механик-водитель танка 181-й танковой бригады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214810" y="285728"/>
            <a:ext cx="45736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tabLst>
                <a:tab pos="1836738" algn="l"/>
              </a:tabLst>
            </a:pP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Родился 29 июля 1921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Спасск. </a:t>
            </a:r>
          </a:p>
          <a:p>
            <a:pPr algn="just">
              <a:tabLst>
                <a:tab pos="1836738" algn="l"/>
              </a:tabLst>
            </a:pPr>
            <a:endParaRPr lang="ru-RU" sz="2000" b="1" dirty="0" smtClean="0">
              <a:solidFill>
                <a:srgbClr val="C6D9F1"/>
              </a:solidFill>
              <a:latin typeface="+mj-lt"/>
              <a:cs typeface="Times New Roman" pitchFamily="18" charset="0"/>
            </a:endParaRPr>
          </a:p>
          <a:p>
            <a:pPr algn="just">
              <a:tabLst>
                <a:tab pos="1836738" algn="l"/>
              </a:tabLst>
            </a:pP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1942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на фронте.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октябре 1943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в районе хутора Орлова </a:t>
            </a:r>
            <a:r>
              <a:rPr lang="ru-RU" sz="2000" b="1" dirty="0" smtClean="0">
                <a:solidFill>
                  <a:srgbClr val="C6D9F1"/>
                </a:solidFill>
                <a:latin typeface="+mj-lt"/>
                <a:cs typeface="Times New Roman" pitchFamily="18" charset="0"/>
              </a:rPr>
              <a:t>(Днепропетровской </a:t>
            </a: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области) спас раненого командира батальона, подавил 2 противотанковых орудия, 5 пулемётных точек, уничтожил большое количество солдат и офицеров противника. </a:t>
            </a:r>
          </a:p>
          <a:p>
            <a:pPr algn="just">
              <a:tabLst>
                <a:tab pos="1836738" algn="l"/>
              </a:tabLst>
            </a:pPr>
            <a:endParaRPr lang="ru-RU" sz="2000" b="1" dirty="0">
              <a:solidFill>
                <a:srgbClr val="C6D9F1"/>
              </a:solidFill>
              <a:latin typeface="+mj-lt"/>
              <a:cs typeface="Times New Roman" pitchFamily="18" charset="0"/>
            </a:endParaRPr>
          </a:p>
          <a:p>
            <a:pPr algn="just">
              <a:tabLst>
                <a:tab pos="1836738" algn="l"/>
              </a:tabLst>
            </a:pP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После войны демобилизован. Жил и работал в Беднодемьяновске. Награжден орденом Ленина, медалями.</a:t>
            </a:r>
            <a:r>
              <a:rPr lang="ru-RU" sz="2000" dirty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pPr algn="just">
              <a:tabLst>
                <a:tab pos="1836738" algn="l"/>
              </a:tabLst>
            </a:pPr>
            <a:endParaRPr lang="ru-RU" sz="2000" dirty="0">
              <a:latin typeface="+mj-lt"/>
            </a:endParaRPr>
          </a:p>
          <a:p>
            <a:pPr algn="just">
              <a:tabLst>
                <a:tab pos="1836738" algn="l"/>
              </a:tabLst>
            </a:pPr>
            <a:r>
              <a:rPr lang="ru-RU" sz="2000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В городском парке установлен бюст Героя, его имя носит улица.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510213" y="5937250"/>
            <a:ext cx="353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C6D9F1"/>
                </a:solidFill>
                <a:latin typeface="Calibri" pitchFamily="34" charset="0"/>
                <a:cs typeface="Times New Roman" pitchFamily="18" charset="0"/>
              </a:rPr>
              <a:t>Звание героя Советского Союза </a:t>
            </a:r>
          </a:p>
          <a:p>
            <a:pPr algn="ctr"/>
            <a:r>
              <a:rPr lang="ru-RU" b="1">
                <a:solidFill>
                  <a:srgbClr val="C6D9F1"/>
                </a:solidFill>
                <a:latin typeface="Calibri" pitchFamily="34" charset="0"/>
                <a:cs typeface="Times New Roman" pitchFamily="18" charset="0"/>
              </a:rPr>
              <a:t>присвоено 10 марта 1944 г.</a:t>
            </a:r>
            <a:endParaRPr lang="ru-RU" b="1">
              <a:solidFill>
                <a:srgbClr val="C6D9F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647825" y="5216525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1921 – 1951</a:t>
            </a:r>
            <a:endParaRPr lang="ru-RU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8438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34099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08275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2103438" y="4168775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071942"/>
            <a:ext cx="32353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j-lt"/>
              </a:rPr>
              <a:t>АЛЯПКИН </a:t>
            </a:r>
          </a:p>
          <a:p>
            <a:pPr algn="r"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j-lt"/>
              </a:rPr>
              <a:t>Иван Матвеевич</a:t>
            </a:r>
            <a:endParaRPr lang="ru-RU" sz="3200" b="1" spc="50" dirty="0">
              <a:ln w="11430"/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0"/>
          <p:cNvSpPr>
            <a:spLocks noChangeArrowheads="1"/>
          </p:cNvSpPr>
          <p:nvPr/>
        </p:nvSpPr>
        <p:spPr bwMode="auto">
          <a:xfrm>
            <a:off x="3786182" y="21429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lang="ru-RU" b="1" dirty="0"/>
              <a:t> </a:t>
            </a:r>
            <a:r>
              <a:rPr lang="ru-RU" b="1" dirty="0">
                <a:solidFill>
                  <a:srgbClr val="C6D9F1"/>
                </a:solidFill>
                <a:latin typeface="Times New Roman" pitchFamily="18" charset="0"/>
                <a:cs typeface="Times New Roman" pitchFamily="18" charset="0"/>
              </a:rPr>
              <a:t>1 января 1905 года в селе </a:t>
            </a:r>
            <a:r>
              <a:rPr lang="ru-RU" b="1" dirty="0" smtClean="0">
                <a:solidFill>
                  <a:srgbClr val="C6D9F1"/>
                </a:solidFill>
                <a:latin typeface="Times New Roman" pitchFamily="18" charset="0"/>
                <a:cs typeface="Times New Roman" pitchFamily="18" charset="0"/>
              </a:rPr>
              <a:t>Дубровки</a:t>
            </a:r>
            <a:endParaRPr lang="ru-RU" dirty="0"/>
          </a:p>
        </p:txBody>
      </p:sp>
      <p:sp>
        <p:nvSpPr>
          <p:cNvPr id="19459" name="Прямоугольник 11"/>
          <p:cNvSpPr>
            <a:spLocks noChangeArrowheads="1"/>
          </p:cNvSpPr>
          <p:nvPr/>
        </p:nvSpPr>
        <p:spPr bwMode="auto">
          <a:xfrm>
            <a:off x="4211638" y="60213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Звание Героя Советского Союза </a:t>
            </a:r>
          </a:p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присвоено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4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июня 1944 г. </a:t>
            </a:r>
          </a:p>
        </p:txBody>
      </p:sp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0" y="564357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+mj-lt"/>
              </a:rPr>
              <a:t>Командир 735-го стрелкового полка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357686" y="692150"/>
            <a:ext cx="446246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13 </a:t>
            </a:r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декабря 1943 </a:t>
            </a:r>
            <a:r>
              <a:rPr lang="ru-RU" b="1" dirty="0" smtClean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овладел участком шоссе у деревни Кузьмине, перерезал коммуникации, связывавшие крупные группировки противника. 16 декабря 1943 </a:t>
            </a:r>
            <a:r>
              <a:rPr lang="ru-RU" b="1" dirty="0" smtClean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г., </a:t>
            </a:r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действуя в окружении, Н.Ф. </a:t>
            </a:r>
            <a:r>
              <a:rPr lang="ru-RU" b="1" dirty="0" err="1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Забродин</a:t>
            </a:r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 вместе с бойцами отбил все контратаки неприятеля, нанёс ему серьёзный урон в живой силе и соединился с частями дивизии. </a:t>
            </a:r>
          </a:p>
          <a:p>
            <a:pPr algn="just" eaLnBrk="0" hangingPunct="0"/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В этих боях было уничтожено большое число гитлеровских солдат и офицеров.</a:t>
            </a:r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После войны продолжал службу в армии. </a:t>
            </a:r>
            <a:endParaRPr lang="ru-RU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 dirty="0">
                <a:solidFill>
                  <a:srgbClr val="C6D9F1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Награжден орденами Ленина, Красного Знамени, Суворова 3 ст., 2 орденами Отечественной войны 1 ст., орденом Красной Звезды, медалями.</a:t>
            </a:r>
          </a:p>
          <a:p>
            <a:pPr algn="just" eaLnBrk="0" hangingPunct="0"/>
            <a:endParaRPr lang="ru-RU" b="1" dirty="0">
              <a:solidFill>
                <a:srgbClr val="C6D9F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9462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188913"/>
            <a:ext cx="33639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625725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1785918" y="521495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1905 – 1988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071942"/>
            <a:ext cx="39615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ЗАБРОДИН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Николай Федорович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 descr="6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60710"/>
            <a:ext cx="8643999" cy="64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214282" y="214290"/>
            <a:ext cx="46085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 Два пехотных полка, танки и артиллерия врага обрушили свой удар на полк подполковника </a:t>
            </a:r>
            <a:r>
              <a:rPr lang="ru-RU" b="1" dirty="0" err="1"/>
              <a:t>Забродина</a:t>
            </a:r>
            <a:r>
              <a:rPr lang="ru-RU" b="1" dirty="0"/>
              <a:t>. Командир полка умело организовал круговую оборону и полк, действуя в окружении, успешно отбивал все контратаки немецких частей и подразделений до рассвета следующего дня, нанеся противнику серьёзный урон. </a:t>
            </a:r>
          </a:p>
        </p:txBody>
      </p:sp>
      <p:pic>
        <p:nvPicPr>
          <p:cNvPr id="4" name="Рисунок 6" descr="0_6f519_6ec53e8a_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857760"/>
            <a:ext cx="178593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4"/>
          <p:cNvSpPr>
            <a:spLocks noChangeArrowheads="1"/>
          </p:cNvSpPr>
          <p:nvPr/>
        </p:nvSpPr>
        <p:spPr bwMode="auto">
          <a:xfrm>
            <a:off x="4500563" y="404813"/>
            <a:ext cx="4500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Родился 27 мая 1923 года в городе Спасск. </a:t>
            </a:r>
          </a:p>
        </p:txBody>
      </p:sp>
      <p:sp>
        <p:nvSpPr>
          <p:cNvPr id="21507" name="Прямоугольник 15"/>
          <p:cNvSpPr>
            <a:spLocks noChangeArrowheads="1"/>
          </p:cNvSpPr>
          <p:nvPr/>
        </p:nvSpPr>
        <p:spPr bwMode="auto">
          <a:xfrm>
            <a:off x="285720" y="5715016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+mj-lt"/>
              </a:rPr>
              <a:t>Командир взвода 173-го гвардейского стрелкового полка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21508" name="Прямоугольник 16"/>
          <p:cNvSpPr>
            <a:spLocks noChangeArrowheads="1"/>
          </p:cNvSpPr>
          <p:nvPr/>
        </p:nvSpPr>
        <p:spPr bwMode="auto">
          <a:xfrm>
            <a:off x="4214813" y="59293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Звание Героя Советского Союза </a:t>
            </a:r>
          </a:p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присвоено 27 июня 1945 г.</a:t>
            </a: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4356101" y="836613"/>
            <a:ext cx="4430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Лейтенант Д.П. Иванов отличился в бою 20 января 1945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Несмотря на сильный вражеский огонь, первым во главе взвода ворвался в село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Боронув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и уничтожил десятки гитлеровцев. Взвод преодолел Одер севернее города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Оппельна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(Польша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), захватил плацдарм у города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Гуттентага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и удерживал его до подхода основных сил полка.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Награжден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орденами Ленина, Отечественной войны 1 и 2 ст., Красной Звезды, медалями, иностранным орденом и медалью. Почётный гражданин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Богучар Воронежской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области</a:t>
            </a:r>
            <a:endParaRPr lang="ru-RU" dirty="0"/>
          </a:p>
        </p:txBody>
      </p:sp>
      <p:pic>
        <p:nvPicPr>
          <p:cNvPr id="21510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4496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1928794" y="528638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1923 – 1985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214818"/>
            <a:ext cx="37487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ИВАНОВ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Дмитрий 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4429125" y="571500"/>
            <a:ext cx="4535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Родился 7 июня 1898 года в городе Спасск</a:t>
            </a:r>
            <a:r>
              <a:rPr lang="ru-RU" b="1"/>
              <a:t>.</a:t>
            </a:r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0" y="564357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+mj-lt"/>
              </a:rPr>
              <a:t>Заместитель начальника ВВС ВМФ </a:t>
            </a:r>
            <a:endParaRPr lang="ru-RU" b="1" dirty="0" smtClean="0">
              <a:solidFill>
                <a:srgbClr val="C6D9F1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C6D9F1"/>
                </a:solidFill>
                <a:latin typeface="+mj-lt"/>
              </a:rPr>
              <a:t>генерал-майор </a:t>
            </a:r>
            <a:r>
              <a:rPr lang="ru-RU" b="1" dirty="0">
                <a:solidFill>
                  <a:srgbClr val="C6D9F1"/>
                </a:solidFill>
                <a:latin typeface="+mj-lt"/>
              </a:rPr>
              <a:t>авиации</a:t>
            </a:r>
            <a:r>
              <a:rPr lang="ru-RU" b="1" dirty="0">
                <a:latin typeface="+mj-lt"/>
              </a:rPr>
              <a:t> </a:t>
            </a:r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4143375" y="58578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Звание Героя Советского Союза </a:t>
            </a:r>
          </a:p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присвоено 14 июня 1942 г. посмертно</a:t>
            </a:r>
          </a:p>
        </p:txBody>
      </p:sp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4429124" y="1196975"/>
            <a:ext cx="43910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Участник </a:t>
            </a:r>
            <a:r>
              <a:rPr lang="en-US" b="1" dirty="0">
                <a:solidFill>
                  <a:srgbClr val="C6D9F1"/>
                </a:solidFill>
                <a:latin typeface="Calibri" pitchFamily="34" charset="0"/>
              </a:rPr>
              <a:t>I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Мировой и Гражданской войн.</a:t>
            </a:r>
            <a:r>
              <a:rPr lang="ru-RU" dirty="0"/>
              <a:t>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Участник (1936-37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.) национально-революционной войны испанского народа. Ф.Г. Коробков участвовал в героической обороне Севастополя.</a:t>
            </a:r>
            <a:r>
              <a:rPr lang="ru-RU" dirty="0"/>
              <a:t> </a:t>
            </a:r>
          </a:p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24 апреля 1942 года при посещении авиационных мастерских, от работы которых зависела боевая деятельность авиации, защищавшей Севастополь, попал под бомбёжку и погиб </a:t>
            </a:r>
          </a:p>
          <a:p>
            <a:pPr algn="just"/>
            <a:endParaRPr lang="ru-RU" b="1" dirty="0">
              <a:solidFill>
                <a:srgbClr val="C6D9F1"/>
              </a:solidFill>
              <a:latin typeface="Calibri" pitchFamily="34" charset="0"/>
            </a:endParaRPr>
          </a:p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Награжден 2 орденами Ленина, 2 орденами Красного Знамени, орденом Трудового Красного Знамени Узбекской ССР.</a:t>
            </a:r>
            <a:r>
              <a:rPr lang="ru-RU" dirty="0"/>
              <a:t> </a:t>
            </a:r>
          </a:p>
        </p:txBody>
      </p:sp>
      <p:pic>
        <p:nvPicPr>
          <p:cNvPr id="22534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5888"/>
            <a:ext cx="34925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2636838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1785918" y="528638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1898 – 1942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143380"/>
            <a:ext cx="37909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КОРОБКОВ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Федор Григорьевич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4067175" y="500063"/>
            <a:ext cx="471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Родился 8 ноября 1907 года в селе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Козловка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642910" y="5857892"/>
            <a:ext cx="386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6D9F1"/>
                </a:solidFill>
                <a:latin typeface="+mj-lt"/>
              </a:rPr>
              <a:t>Командир 385-го стрелкового полка</a:t>
            </a:r>
            <a:r>
              <a:rPr lang="ru-RU" b="1" dirty="0">
                <a:latin typeface="+mj-lt"/>
              </a:rPr>
              <a:t> </a:t>
            </a:r>
            <a:endParaRPr lang="ru-RU" b="1" dirty="0">
              <a:solidFill>
                <a:srgbClr val="C6D9F1"/>
              </a:solidFill>
              <a:latin typeface="+mj-lt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286248" y="1285875"/>
            <a:ext cx="450059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На фронте в Великую Отечественную войну с июля 1942 года.</a:t>
            </a:r>
            <a:r>
              <a:rPr lang="ru-RU" b="1" dirty="0">
                <a:latin typeface="+mj-lt"/>
              </a:rPr>
              <a:t> </a:t>
            </a:r>
            <a:r>
              <a:rPr lang="ru-RU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Полковник И.Ф.Ульянов с полком 26 января 1945 года форсировал Одер в районе населенного пункта </a:t>
            </a:r>
            <a:r>
              <a:rPr lang="ru-RU" b="1" dirty="0" err="1">
                <a:solidFill>
                  <a:srgbClr val="C6D9F1"/>
                </a:solidFill>
                <a:latin typeface="+mj-lt"/>
                <a:cs typeface="Times New Roman" pitchFamily="18" charset="0"/>
              </a:rPr>
              <a:t>Домбзен</a:t>
            </a:r>
            <a:r>
              <a:rPr lang="ru-RU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 (Польша). Захватив плацдарм на западном берегу, создал возможность форсирования реки другими частями армии. </a:t>
            </a:r>
          </a:p>
          <a:p>
            <a:pPr algn="just"/>
            <a:endParaRPr lang="ru-RU" b="1" dirty="0">
              <a:solidFill>
                <a:srgbClr val="C6D9F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C6D9F1"/>
                </a:solidFill>
                <a:latin typeface="+mj-lt"/>
                <a:cs typeface="Times New Roman" pitchFamily="18" charset="0"/>
              </a:rPr>
              <a:t>Награжден 2 орденами Ленина, 4 орденами Красного Знамени, орденами Суворова 3 ст., Отечественной войны 2 ст., 2 орденами Красной Звезды, медалями. </a:t>
            </a:r>
          </a:p>
        </p:txBody>
      </p:sp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4572000" y="5949950"/>
            <a:ext cx="4357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  <a:cs typeface="Times New Roman" pitchFamily="18" charset="0"/>
              </a:rPr>
              <a:t>Звание Героя Советского Союза присвоено 10 апреля 1945 г.</a:t>
            </a:r>
            <a:r>
              <a:rPr lang="ru-RU" dirty="0"/>
              <a:t> </a:t>
            </a:r>
            <a:endParaRPr lang="ru-RU" b="1" dirty="0">
              <a:solidFill>
                <a:srgbClr val="C6D9F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6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5575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25725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1857356" y="535782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1907 – 1968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143380"/>
            <a:ext cx="35521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УЛЬЯНОВ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Иван Федосеевич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4"/>
          <a:stretch>
            <a:fillRect/>
          </a:stretch>
        </p:blipFill>
        <p:spPr bwMode="auto">
          <a:xfrm>
            <a:off x="-36513" y="0"/>
            <a:ext cx="91805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ГЕРОИ РОДИНЫ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НАШИ ЗЕМЛЯКИ</a:t>
            </a:r>
          </a:p>
        </p:txBody>
      </p:sp>
      <p:pic>
        <p:nvPicPr>
          <p:cNvPr id="13316" name="Рисунок 14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000625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3714744" y="357166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Родился 21 января 1924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в селе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Кошелевка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Беднодемьяновского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района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0" y="5786454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+mj-lt"/>
              </a:rPr>
              <a:t>Командир отделения связи 175-го гвардейского стрелкового полка</a:t>
            </a:r>
            <a:r>
              <a:rPr lang="ru-RU" b="1" dirty="0">
                <a:latin typeface="+mj-lt"/>
              </a:rPr>
              <a:t> </a:t>
            </a:r>
            <a:endParaRPr lang="ru-RU" b="1" dirty="0">
              <a:solidFill>
                <a:srgbClr val="DCE6F2"/>
              </a:solidFill>
              <a:latin typeface="+mj-lt"/>
            </a:endParaRP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4500562" y="1500174"/>
            <a:ext cx="428628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Старший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сержант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Виктор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Шишков отличился 23 января 1945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при форсировании Одера северо-западнее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Оппельн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(Польша). В 1947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окончил военное училище связи, в 1956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– Военную академию связи. С 1981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полковник В.Ф. Шишков – в запасе. Жил в Пензе, работал на военной кафедре в политехническом институте.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b="1" dirty="0">
              <a:solidFill>
                <a:srgbClr val="C6D9F1"/>
              </a:solidFill>
              <a:latin typeface="Calibri" pitchFamily="34" charset="0"/>
            </a:endParaRPr>
          </a:p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Награжден орденами Ленина, Отечественной войны 1 ст., 2 орденами Отечественной войны 2 ст., 3 орденами Красной Звезды, орденом “За службу Родине в ВС СССР” 3 ст., медалями. 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4356100" y="60213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Звание Героя Советского Союза </a:t>
            </a:r>
          </a:p>
          <a:p>
            <a:pPr algn="r"/>
            <a:r>
              <a:rPr lang="ru-RU" b="1">
                <a:solidFill>
                  <a:srgbClr val="C6D9F1"/>
                </a:solidFill>
                <a:latin typeface="Calibri" pitchFamily="34" charset="0"/>
              </a:rPr>
              <a:t>присвоено 27 июня 1945 года</a:t>
            </a:r>
          </a:p>
        </p:txBody>
      </p:sp>
      <p:pic>
        <p:nvPicPr>
          <p:cNvPr id="23558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44450"/>
            <a:ext cx="36877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1785918" y="528638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1924 – 1999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244" y="4143380"/>
            <a:ext cx="36691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ШИШКОВ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Виктор Федорович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j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785813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1643042" y="214290"/>
            <a:ext cx="64790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Преодолев </a:t>
            </a:r>
            <a:r>
              <a:rPr lang="ru-RU" sz="2000" b="1" dirty="0">
                <a:latin typeface="+mj-lt"/>
              </a:rPr>
              <a:t>реку вплавь, Шишков проложил телефонный провод на плацдарм и установил бесперебойную связь десантной группы с исходным берегом, что позволило отразить все контратаки противника на этом участке.</a:t>
            </a:r>
          </a:p>
        </p:txBody>
      </p:sp>
      <p:pic>
        <p:nvPicPr>
          <p:cNvPr id="6" name="Рисунок 6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178593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0"/>
          <p:cNvSpPr>
            <a:spLocks noChangeArrowheads="1"/>
          </p:cNvSpPr>
          <p:nvPr/>
        </p:nvSpPr>
        <p:spPr bwMode="auto">
          <a:xfrm>
            <a:off x="3428992" y="357166"/>
            <a:ext cx="522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Родился 25 декабря 1905 </a:t>
            </a:r>
            <a:r>
              <a:rPr lang="ru-RU" b="1" dirty="0" smtClean="0">
                <a:solidFill>
                  <a:srgbClr val="C6D9F1"/>
                </a:solidFill>
                <a:latin typeface="Calibri" pitchFamily="34" charset="0"/>
              </a:rPr>
              <a:t>г. 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в селе </a:t>
            </a:r>
            <a:r>
              <a:rPr lang="ru-RU" b="1" dirty="0" err="1" smtClean="0">
                <a:solidFill>
                  <a:srgbClr val="C6D9F1"/>
                </a:solidFill>
                <a:latin typeface="Calibri" pitchFamily="34" charset="0"/>
              </a:rPr>
              <a:t>Дерябкино</a:t>
            </a:r>
            <a:endParaRPr lang="ru-RU" b="1" dirty="0">
              <a:solidFill>
                <a:srgbClr val="C6D9F1"/>
              </a:solidFill>
              <a:latin typeface="Calibri" pitchFamily="34" charset="0"/>
            </a:endParaRPr>
          </a:p>
        </p:txBody>
      </p:sp>
      <p:sp>
        <p:nvSpPr>
          <p:cNvPr id="26627" name="Прямоугольник 11"/>
          <p:cNvSpPr>
            <a:spLocks noChangeArrowheads="1"/>
          </p:cNvSpPr>
          <p:nvPr/>
        </p:nvSpPr>
        <p:spPr bwMode="auto">
          <a:xfrm>
            <a:off x="214282" y="564357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+mj-lt"/>
              </a:rPr>
              <a:t>Командир отделения 140-го отдельного саперного батальона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26628" name="Прямоугольник 12"/>
          <p:cNvSpPr>
            <a:spLocks noChangeArrowheads="1"/>
          </p:cNvSpPr>
          <p:nvPr/>
        </p:nvSpPr>
        <p:spPr bwMode="auto">
          <a:xfrm>
            <a:off x="4067175" y="836613"/>
            <a:ext cx="4648229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Старший сержант Карабанов 20 августа 1944 года во время наступления в 12 км. северо-западнее города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Дембица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 (Польша) вместе с бойцами обеспечил проход САУ через оборонительные заграждения противника, в боях истребил несколько гитлеровцев.</a:t>
            </a:r>
            <a:r>
              <a:rPr lang="ru-RU" dirty="0"/>
              <a:t> </a:t>
            </a:r>
          </a:p>
          <a:p>
            <a:pPr algn="just"/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12 января 1945 года, сопровождая батарею самоходных пушек через коридоры в заграждениях противника, Карабанов поразил из автомата свыше 10 гитлеровцев в районе населенного пункта </a:t>
            </a:r>
            <a:r>
              <a:rPr lang="ru-RU" b="1" dirty="0" err="1">
                <a:solidFill>
                  <a:srgbClr val="C6D9F1"/>
                </a:solidFill>
                <a:latin typeface="Calibri" pitchFamily="34" charset="0"/>
              </a:rPr>
              <a:t>Опатовец</a:t>
            </a:r>
            <a:r>
              <a:rPr lang="ru-RU" b="1" dirty="0">
                <a:solidFill>
                  <a:srgbClr val="C6D9F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6629" name="Picture 10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37496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8" descr="3011839.png"/>
          <p:cNvPicPr>
            <a:picLocks noChangeAspect="1"/>
          </p:cNvPicPr>
          <p:nvPr/>
        </p:nvPicPr>
        <p:blipFill>
          <a:blip r:embed="rId4" cstate="print"/>
          <a:srcRect r="-44057"/>
          <a:stretch>
            <a:fillRect/>
          </a:stretch>
        </p:blipFill>
        <p:spPr bwMode="auto">
          <a:xfrm>
            <a:off x="5651500" y="4797425"/>
            <a:ext cx="3714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4500563" y="4341813"/>
            <a:ext cx="451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6D9F1"/>
                </a:solidFill>
              </a:rPr>
              <a:t>Кавалер ордена Славы трех степеней</a:t>
            </a: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1692275" y="5140325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6D9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1905 – 1978</a:t>
            </a:r>
            <a:endParaRPr lang="ru-RU" dirty="0">
              <a:solidFill>
                <a:srgbClr val="C6D9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071942"/>
            <a:ext cx="3864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КАРАБАНОВ </a:t>
            </a:r>
          </a:p>
          <a:p>
            <a:pPr algn="r">
              <a:defRPr/>
            </a:pPr>
            <a:r>
              <a:rPr lang="ru-RU" sz="3200" b="1" cap="none" spc="50" dirty="0">
                <a:ln w="11430"/>
                <a:solidFill>
                  <a:srgbClr val="FF0000"/>
                </a:solidFill>
                <a:latin typeface="+mj-lt"/>
              </a:rPr>
              <a:t>Степан Тимофеевич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214313"/>
            <a:ext cx="4786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Александр Петров в 12 воздушных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боях сбил 2 вражеских самолёта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75" y="5643563"/>
            <a:ext cx="58578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Участвовал в Берлинской стратегической наступательной операции и в Пражской наступательной операции и освобождении Праги</a:t>
            </a:r>
          </a:p>
        </p:txBody>
      </p:sp>
      <p:pic>
        <p:nvPicPr>
          <p:cNvPr id="27652" name="Picture 6" descr="3513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5100"/>
            <a:ext cx="8785225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12"/>
          <p:cNvSpPr>
            <a:spLocks noChangeArrowheads="1"/>
          </p:cNvSpPr>
          <p:nvPr/>
        </p:nvSpPr>
        <p:spPr bwMode="auto">
          <a:xfrm>
            <a:off x="4071934" y="214290"/>
            <a:ext cx="47863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В </a:t>
            </a:r>
            <a:r>
              <a:rPr lang="ru-RU" b="1" dirty="0"/>
              <a:t>наступательных боях бойцы взвода разминировали 3 противотанковые баррикады, 2 завала и обезвредили до 150 мин. </a:t>
            </a:r>
            <a:r>
              <a:rPr lang="ru-RU" b="1" dirty="0" smtClean="0"/>
              <a:t>Карабанов </a:t>
            </a:r>
            <a:r>
              <a:rPr lang="ru-RU" b="1" dirty="0"/>
              <a:t>при форсировании реки Морава севернее города </a:t>
            </a:r>
            <a:r>
              <a:rPr lang="ru-RU" b="1" dirty="0" err="1"/>
              <a:t>Оломоуц</a:t>
            </a:r>
            <a:r>
              <a:rPr lang="ru-RU" b="1" dirty="0"/>
              <a:t> возглавляя саперов, под огнем в короткий срок навел переправу через реку и обеспечил пропуск пехоты. 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262" y="3005663"/>
            <a:ext cx="2674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2420888"/>
            <a:ext cx="541808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МЫ ПОМНИМ И ГОРДИМСЯ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>
                <a:latin typeface="+mj-lt"/>
              </a:rPr>
              <a:t>Ломовка</a:t>
            </a:r>
            <a:r>
              <a:rPr lang="ru-RU" sz="2200" b="1" dirty="0" smtClean="0">
                <a:latin typeface="+mj-lt"/>
              </a:rPr>
              <a:t> Пензенской губернии.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В 1998 году орден был восстановлен как высшая награда Российской Федерации.</a:t>
            </a:r>
            <a:endParaRPr lang="ru-RU" sz="2200" b="1" dirty="0">
              <a:latin typeface="+mj-lt"/>
            </a:endParaRPr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>
                <a:latin typeface="+mj-lt"/>
              </a:rPr>
              <a:t>Орден имел 4 степени</a:t>
            </a:r>
          </a:p>
          <a:p>
            <a:pPr algn="just"/>
            <a:r>
              <a:rPr lang="ru-RU" sz="2200" b="1" dirty="0" smtClean="0">
                <a:latin typeface="+mj-lt"/>
              </a:rPr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>
                <a:latin typeface="+mj-lt"/>
              </a:rPr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>
                <a:latin typeface="+mj-lt"/>
              </a:rPr>
              <a:t>Кавалеров 3-й ст. -  выявлено 6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Кавалеров 4-й </a:t>
            </a:r>
            <a:r>
              <a:rPr lang="ru-RU" sz="2200" b="1" dirty="0" err="1" smtClean="0">
                <a:latin typeface="+mj-lt"/>
              </a:rPr>
              <a:t>ст</a:t>
            </a:r>
            <a:r>
              <a:rPr lang="ru-RU" sz="2200" b="1" dirty="0" smtClean="0">
                <a:latin typeface="+mj-lt"/>
              </a:rPr>
              <a:t> - выявлено 57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>
              <a:latin typeface="+mj-lt"/>
            </a:endParaRPr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03848" y="1412776"/>
            <a:ext cx="54292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>
                <a:latin typeface="+mj-lt"/>
              </a:rPr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</a:rPr>
              <a:t>Удалось выявить 14 полных Георгиевских </a:t>
            </a:r>
            <a:r>
              <a:rPr lang="ru-RU" sz="2000" b="1" dirty="0" err="1" smtClean="0">
                <a:latin typeface="+mj-lt"/>
              </a:rPr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n-lt"/>
              </a:rPr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>
                <a:latin typeface="+mn-lt"/>
              </a:rPr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>
                <a:latin typeface="+mn-lt"/>
              </a:rPr>
              <a:t>c</a:t>
            </a:r>
            <a:r>
              <a:rPr lang="ru-RU" sz="2200" b="1" dirty="0" smtClean="0">
                <a:latin typeface="+mn-lt"/>
              </a:rPr>
              <a:t> орденом Ленина вручалась награжденным.</a:t>
            </a:r>
          </a:p>
          <a:p>
            <a:pPr algn="just"/>
            <a:endParaRPr lang="ru-RU" sz="2200" b="1" dirty="0" smtClean="0">
              <a:latin typeface="+mn-lt"/>
            </a:endParaRPr>
          </a:p>
          <a:p>
            <a:pPr algn="just"/>
            <a:r>
              <a:rPr lang="ru-RU" sz="2200" b="1" dirty="0" smtClean="0">
                <a:latin typeface="+mn-lt"/>
              </a:rPr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>
              <a:latin typeface="+mn-lt"/>
            </a:endParaRPr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 cstate="print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1462" y="404664"/>
            <a:ext cx="55002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Георгиевская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1444</Words>
  <Application>Microsoft Office PowerPoint</Application>
  <PresentationFormat>Экран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ПРОСВЕТИТЕЛЬСКИЙ ПРОЕКТ  «ПАМЯТЬ И ГОРДОСТЬ В СЕРДЦАХ ПОКОЛЕНИЙ» СПАССКИЙ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193</cp:revision>
  <dcterms:modified xsi:type="dcterms:W3CDTF">2020-01-17T13:11:07Z</dcterms:modified>
</cp:coreProperties>
</file>